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5"/>
  </p:notesMasterIdLst>
  <p:handoutMasterIdLst>
    <p:handoutMasterId r:id="rId26"/>
  </p:handoutMasterIdLst>
  <p:sldIdLst>
    <p:sldId id="401" r:id="rId5"/>
    <p:sldId id="428" r:id="rId6"/>
    <p:sldId id="429" r:id="rId7"/>
    <p:sldId id="431" r:id="rId8"/>
    <p:sldId id="402" r:id="rId9"/>
    <p:sldId id="440" r:id="rId10"/>
    <p:sldId id="441" r:id="rId11"/>
    <p:sldId id="442" r:id="rId12"/>
    <p:sldId id="432" r:id="rId13"/>
    <p:sldId id="437" r:id="rId14"/>
    <p:sldId id="438" r:id="rId15"/>
    <p:sldId id="439" r:id="rId16"/>
    <p:sldId id="443" r:id="rId17"/>
    <p:sldId id="433" r:id="rId18"/>
    <p:sldId id="435" r:id="rId19"/>
    <p:sldId id="434" r:id="rId20"/>
    <p:sldId id="436" r:id="rId21"/>
    <p:sldId id="444" r:id="rId22"/>
    <p:sldId id="430" r:id="rId23"/>
    <p:sldId id="424" r:id="rId2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22" userDrawn="1">
          <p15:clr>
            <a:srgbClr val="A4A3A4"/>
          </p15:clr>
        </p15:guide>
        <p15:guide id="2" orient="horz" pos="545">
          <p15:clr>
            <a:srgbClr val="A4A3A4"/>
          </p15:clr>
        </p15:guide>
        <p15:guide id="3" pos="5397">
          <p15:clr>
            <a:srgbClr val="A4A3A4"/>
          </p15:clr>
        </p15:guide>
        <p15:guide id="4" pos="4241" userDrawn="1">
          <p15:clr>
            <a:srgbClr val="A4A3A4"/>
          </p15:clr>
        </p15:guide>
        <p15:guide id="5" pos="340" userDrawn="1">
          <p15:clr>
            <a:srgbClr val="A4A3A4"/>
          </p15:clr>
        </p15:guide>
        <p15:guide id="6" pos="4037" userDrawn="1">
          <p15:clr>
            <a:srgbClr val="A4A3A4"/>
          </p15:clr>
        </p15:guide>
        <p15:guide id="7" pos="2948" userDrawn="1">
          <p15:clr>
            <a:srgbClr val="A4A3A4"/>
          </p15:clr>
        </p15:guide>
        <p15:guide id="8" pos="1179" userDrawn="1">
          <p15:clr>
            <a:srgbClr val="A4A3A4"/>
          </p15:clr>
        </p15:guide>
        <p15:guide id="9" pos="4717" userDrawn="1">
          <p15:clr>
            <a:srgbClr val="A4A3A4"/>
          </p15:clr>
        </p15:guide>
        <p15:guide id="10" pos="28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2A79"/>
    <a:srgbClr val="521270"/>
    <a:srgbClr val="D3379E"/>
    <a:srgbClr val="B65FB7"/>
    <a:srgbClr val="9E508F"/>
    <a:srgbClr val="894789"/>
    <a:srgbClr val="682B5D"/>
    <a:srgbClr val="F7F6F8"/>
    <a:srgbClr val="B83088"/>
    <a:srgbClr val="4F6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9"/>
    <p:restoredTop sz="94597"/>
  </p:normalViewPr>
  <p:slideViewPr>
    <p:cSldViewPr snapToGrid="0">
      <p:cViewPr>
        <p:scale>
          <a:sx n="100" d="100"/>
          <a:sy n="100" d="100"/>
        </p:scale>
        <p:origin x="1000" y="912"/>
      </p:cViewPr>
      <p:guideLst>
        <p:guide orient="horz" pos="2822"/>
        <p:guide orient="horz" pos="545"/>
        <p:guide pos="5397"/>
        <p:guide pos="4241"/>
        <p:guide pos="340"/>
        <p:guide pos="4037"/>
        <p:guide pos="2948"/>
        <p:guide pos="1179"/>
        <p:guide pos="4717"/>
        <p:guide pos="28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4336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evaluation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Verdana" charset="0"/>
                    <a:ea typeface="Verdana" charset="0"/>
                    <a:cs typeface="Verdan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</c:numCache>
            </c:numRef>
          </c:cat>
          <c:val>
            <c:numRef>
              <c:f>Sheet1!$B$2:$B$6</c:f>
              <c:numCache>
                <c:formatCode>0.00%</c:formatCode>
                <c:ptCount val="5"/>
                <c:pt idx="0">
                  <c:v>0.0198</c:v>
                </c:pt>
                <c:pt idx="1">
                  <c:v>0.0132</c:v>
                </c:pt>
                <c:pt idx="2">
                  <c:v>0.0451</c:v>
                </c:pt>
                <c:pt idx="3">
                  <c:v>0.1441</c:v>
                </c:pt>
                <c:pt idx="4">
                  <c:v>0.7777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24441808"/>
        <c:axId val="1524371392"/>
      </c:barChart>
      <c:catAx>
        <c:axId val="152444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pPr>
            <a:endParaRPr lang="en-US"/>
          </a:p>
        </c:txPr>
        <c:crossAx val="1524371392"/>
        <c:crosses val="autoZero"/>
        <c:auto val="1"/>
        <c:lblAlgn val="ctr"/>
        <c:lblOffset val="100"/>
        <c:noMultiLvlLbl val="0"/>
      </c:catAx>
      <c:valAx>
        <c:axId val="15243713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24441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D768E-10EE-0140-87E5-266238C248C5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8D1CE8-9473-5847-ABAA-D4302352C5D2}">
      <dgm:prSet phldrT="[Text]"/>
      <dgm:spPr/>
      <dgm:t>
        <a:bodyPr/>
        <a:lstStyle/>
        <a:p>
          <a:r>
            <a:rPr lang="en-US" dirty="0" smtClean="0">
              <a:latin typeface="Verdana" charset="0"/>
              <a:ea typeface="Verdana" charset="0"/>
              <a:cs typeface="Verdana" charset="0"/>
            </a:rPr>
            <a:t>time of the day</a:t>
          </a:r>
          <a:endParaRPr lang="en-US" dirty="0">
            <a:latin typeface="Verdana" charset="0"/>
            <a:ea typeface="Verdana" charset="0"/>
            <a:cs typeface="Verdana" charset="0"/>
          </a:endParaRPr>
        </a:p>
      </dgm:t>
    </dgm:pt>
    <dgm:pt modelId="{1E9C8A64-8617-964D-B725-65CAC876D74D}" type="parTrans" cxnId="{8746C939-4564-1942-B7F8-22A6E13E96A3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F01A95C8-07E3-4F4B-8CE9-8E2B46E7A70D}" type="sibTrans" cxnId="{8746C939-4564-1942-B7F8-22A6E13E96A3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5A2ACD72-E358-8940-8F96-4C55BB3BADDA}">
      <dgm:prSet phldrT="[Text]"/>
      <dgm:spPr/>
      <dgm:t>
        <a:bodyPr/>
        <a:lstStyle/>
        <a:p>
          <a:r>
            <a:rPr lang="en-US" dirty="0" smtClean="0">
              <a:latin typeface="Verdana" charset="0"/>
              <a:ea typeface="Verdana" charset="0"/>
              <a:cs typeface="Verdana" charset="0"/>
            </a:rPr>
            <a:t>restaurant  type</a:t>
          </a:r>
          <a:endParaRPr lang="en-US" dirty="0">
            <a:latin typeface="Verdana" charset="0"/>
            <a:ea typeface="Verdana" charset="0"/>
            <a:cs typeface="Verdana" charset="0"/>
          </a:endParaRPr>
        </a:p>
      </dgm:t>
    </dgm:pt>
    <dgm:pt modelId="{A23CC237-7E0C-8142-B15C-B3228805A7F1}" type="parTrans" cxnId="{FD3DF37E-F8A5-FC44-A24F-328F46536CA8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294047AA-E333-0F44-8673-6A32B43AEB1B}" type="sibTrans" cxnId="{FD3DF37E-F8A5-FC44-A24F-328F46536CA8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F3D1EBB0-F49F-7B4B-8040-F4FB1D7280E5}">
      <dgm:prSet phldrT="[Text]"/>
      <dgm:spPr/>
      <dgm:t>
        <a:bodyPr/>
        <a:lstStyle/>
        <a:p>
          <a:r>
            <a:rPr lang="en-US" dirty="0" smtClean="0">
              <a:latin typeface="Verdana" charset="0"/>
              <a:ea typeface="Verdana" charset="0"/>
              <a:cs typeface="Verdana" charset="0"/>
            </a:rPr>
            <a:t>weather and traffic</a:t>
          </a:r>
          <a:endParaRPr lang="en-US" dirty="0">
            <a:latin typeface="Verdana" charset="0"/>
            <a:ea typeface="Verdana" charset="0"/>
            <a:cs typeface="Verdana" charset="0"/>
          </a:endParaRPr>
        </a:p>
      </dgm:t>
    </dgm:pt>
    <dgm:pt modelId="{FA717F50-F043-8B4F-A537-B6C44D89030D}" type="parTrans" cxnId="{E2BC5A1F-16FF-2B4B-8F53-B3CD15E82255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229C6E20-64D8-114E-B790-E63192C75A73}" type="sibTrans" cxnId="{E2BC5A1F-16FF-2B4B-8F53-B3CD15E82255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83BB40E7-3AC7-3845-8E96-02AC7C6B6151}">
      <dgm:prSet phldrT="[Text]" custT="1"/>
      <dgm:spPr/>
      <dgm:t>
        <a:bodyPr/>
        <a:lstStyle/>
        <a:p>
          <a:r>
            <a:rPr lang="en-US" sz="1100" b="1" dirty="0" smtClean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rPr>
            <a:t>estimation of </a:t>
          </a:r>
        </a:p>
        <a:p>
          <a:r>
            <a:rPr lang="en-US" sz="1100" b="1" dirty="0" smtClean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rPr>
            <a:t>preparation time</a:t>
          </a:r>
          <a:endParaRPr lang="en-US" sz="1100" b="1" dirty="0">
            <a:solidFill>
              <a:srgbClr val="572A78"/>
            </a:solidFill>
            <a:latin typeface="Verdana" charset="0"/>
            <a:ea typeface="Verdana" charset="0"/>
            <a:cs typeface="Verdana" charset="0"/>
          </a:endParaRPr>
        </a:p>
      </dgm:t>
    </dgm:pt>
    <dgm:pt modelId="{EFC7DB04-BCDC-D343-BC0F-1B1291179EE3}" type="parTrans" cxnId="{590B375C-CCF5-8140-92FB-8D69B21EC0EC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2AA94864-529A-BB4D-B397-494AA0EB6053}" type="sibTrans" cxnId="{590B375C-CCF5-8140-92FB-8D69B21EC0EC}">
      <dgm:prSet/>
      <dgm:spPr/>
      <dgm:t>
        <a:bodyPr/>
        <a:lstStyle/>
        <a:p>
          <a:endParaRPr lang="en-US">
            <a:latin typeface="Verdana" charset="0"/>
            <a:ea typeface="Verdana" charset="0"/>
            <a:cs typeface="Verdana" charset="0"/>
          </a:endParaRPr>
        </a:p>
      </dgm:t>
    </dgm:pt>
    <dgm:pt modelId="{45F6B54A-5743-5F48-BC5B-261CF6A2D17A}" type="pres">
      <dgm:prSet presAssocID="{A3BD768E-10EE-0140-87E5-266238C248C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19DB11-C5AA-B542-B54F-321688A25B86}" type="pres">
      <dgm:prSet presAssocID="{A3BD768E-10EE-0140-87E5-266238C248C5}" presName="ellipse" presStyleLbl="trBgShp" presStyleIdx="0" presStyleCnt="1"/>
      <dgm:spPr/>
    </dgm:pt>
    <dgm:pt modelId="{693CD443-B7D5-EF46-8351-10601755F96A}" type="pres">
      <dgm:prSet presAssocID="{A3BD768E-10EE-0140-87E5-266238C248C5}" presName="arrow1" presStyleLbl="fgShp" presStyleIdx="0" presStyleCnt="1" custLinFactNeighborX="2853" custLinFactNeighborY="-40122"/>
      <dgm:spPr>
        <a:solidFill>
          <a:srgbClr val="D3379E"/>
        </a:solidFill>
        <a:effectLst/>
      </dgm:spPr>
      <dgm:t>
        <a:bodyPr/>
        <a:lstStyle/>
        <a:p>
          <a:endParaRPr lang="en-US"/>
        </a:p>
      </dgm:t>
    </dgm:pt>
    <dgm:pt modelId="{374BCC46-F7AC-1B4C-9985-B32B0629F786}" type="pres">
      <dgm:prSet presAssocID="{A3BD768E-10EE-0140-87E5-266238C248C5}" presName="rectangle" presStyleLbl="revTx" presStyleIdx="0" presStyleCnt="1" custScaleX="141445" custLinFactNeighborX="1189" custLinFactNeighborY="2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6B69E-43B9-E74C-A44F-1A499ACF3B24}" type="pres">
      <dgm:prSet presAssocID="{5A2ACD72-E358-8940-8F96-4C55BB3BADDA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6EE0BA-775D-C546-BB43-9EB7A602E7AC}" type="pres">
      <dgm:prSet presAssocID="{F3D1EBB0-F49F-7B4B-8040-F4FB1D7280E5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01C4B-C2E8-5E4B-B8A6-1D79616934B6}" type="pres">
      <dgm:prSet presAssocID="{83BB40E7-3AC7-3845-8E96-02AC7C6B615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CF663C-A36E-6441-84AE-05735FE10C0B}" type="pres">
      <dgm:prSet presAssocID="{A3BD768E-10EE-0140-87E5-266238C248C5}" presName="funnel" presStyleLbl="trAlignAcc1" presStyleIdx="0" presStyleCnt="1" custScaleX="121459" custScaleY="92972"/>
      <dgm:spPr/>
    </dgm:pt>
  </dgm:ptLst>
  <dgm:cxnLst>
    <dgm:cxn modelId="{2F9E519D-CD6F-8D4C-8440-8B04E72359B5}" type="presOf" srcId="{A3BD768E-10EE-0140-87E5-266238C248C5}" destId="{45F6B54A-5743-5F48-BC5B-261CF6A2D17A}" srcOrd="0" destOrd="0" presId="urn:microsoft.com/office/officeart/2005/8/layout/funnel1"/>
    <dgm:cxn modelId="{0E3494F6-9E2F-534E-9764-733DBD47E73A}" type="presOf" srcId="{5A2ACD72-E358-8940-8F96-4C55BB3BADDA}" destId="{386EE0BA-775D-C546-BB43-9EB7A602E7AC}" srcOrd="0" destOrd="0" presId="urn:microsoft.com/office/officeart/2005/8/layout/funnel1"/>
    <dgm:cxn modelId="{E2BC5A1F-16FF-2B4B-8F53-B3CD15E82255}" srcId="{A3BD768E-10EE-0140-87E5-266238C248C5}" destId="{F3D1EBB0-F49F-7B4B-8040-F4FB1D7280E5}" srcOrd="2" destOrd="0" parTransId="{FA717F50-F043-8B4F-A537-B6C44D89030D}" sibTransId="{229C6E20-64D8-114E-B790-E63192C75A73}"/>
    <dgm:cxn modelId="{FD3DF37E-F8A5-FC44-A24F-328F46536CA8}" srcId="{A3BD768E-10EE-0140-87E5-266238C248C5}" destId="{5A2ACD72-E358-8940-8F96-4C55BB3BADDA}" srcOrd="1" destOrd="0" parTransId="{A23CC237-7E0C-8142-B15C-B3228805A7F1}" sibTransId="{294047AA-E333-0F44-8673-6A32B43AEB1B}"/>
    <dgm:cxn modelId="{590B375C-CCF5-8140-92FB-8D69B21EC0EC}" srcId="{A3BD768E-10EE-0140-87E5-266238C248C5}" destId="{83BB40E7-3AC7-3845-8E96-02AC7C6B6151}" srcOrd="3" destOrd="0" parTransId="{EFC7DB04-BCDC-D343-BC0F-1B1291179EE3}" sibTransId="{2AA94864-529A-BB4D-B397-494AA0EB6053}"/>
    <dgm:cxn modelId="{E9950A7A-5FDB-9946-8ACA-AD0065AFDBC5}" type="presOf" srcId="{83BB40E7-3AC7-3845-8E96-02AC7C6B6151}" destId="{374BCC46-F7AC-1B4C-9985-B32B0629F786}" srcOrd="0" destOrd="0" presId="urn:microsoft.com/office/officeart/2005/8/layout/funnel1"/>
    <dgm:cxn modelId="{5D6CB9F2-2CAE-BF44-88F9-F2C56A7FA9A7}" type="presOf" srcId="{F3D1EBB0-F49F-7B4B-8040-F4FB1D7280E5}" destId="{F976B69E-43B9-E74C-A44F-1A499ACF3B24}" srcOrd="0" destOrd="0" presId="urn:microsoft.com/office/officeart/2005/8/layout/funnel1"/>
    <dgm:cxn modelId="{82AAB5C3-9267-6649-BFB4-CB1829F707E1}" type="presOf" srcId="{FA8D1CE8-9473-5847-ABAA-D4302352C5D2}" destId="{8DD01C4B-C2E8-5E4B-B8A6-1D79616934B6}" srcOrd="0" destOrd="0" presId="urn:microsoft.com/office/officeart/2005/8/layout/funnel1"/>
    <dgm:cxn modelId="{8746C939-4564-1942-B7F8-22A6E13E96A3}" srcId="{A3BD768E-10EE-0140-87E5-266238C248C5}" destId="{FA8D1CE8-9473-5847-ABAA-D4302352C5D2}" srcOrd="0" destOrd="0" parTransId="{1E9C8A64-8617-964D-B725-65CAC876D74D}" sibTransId="{F01A95C8-07E3-4F4B-8CE9-8E2B46E7A70D}"/>
    <dgm:cxn modelId="{B59707E0-FB18-F847-AF3E-6DE7CAA11999}" type="presParOf" srcId="{45F6B54A-5743-5F48-BC5B-261CF6A2D17A}" destId="{9119DB11-C5AA-B542-B54F-321688A25B86}" srcOrd="0" destOrd="0" presId="urn:microsoft.com/office/officeart/2005/8/layout/funnel1"/>
    <dgm:cxn modelId="{5D9D0B2D-25E4-244E-98F1-AE0BC8B07315}" type="presParOf" srcId="{45F6B54A-5743-5F48-BC5B-261CF6A2D17A}" destId="{693CD443-B7D5-EF46-8351-10601755F96A}" srcOrd="1" destOrd="0" presId="urn:microsoft.com/office/officeart/2005/8/layout/funnel1"/>
    <dgm:cxn modelId="{97A42E39-F30B-EF4F-BC83-59535F340557}" type="presParOf" srcId="{45F6B54A-5743-5F48-BC5B-261CF6A2D17A}" destId="{374BCC46-F7AC-1B4C-9985-B32B0629F786}" srcOrd="2" destOrd="0" presId="urn:microsoft.com/office/officeart/2005/8/layout/funnel1"/>
    <dgm:cxn modelId="{DCAD787A-4392-AA47-B03F-1A2B3A5D2879}" type="presParOf" srcId="{45F6B54A-5743-5F48-BC5B-261CF6A2D17A}" destId="{F976B69E-43B9-E74C-A44F-1A499ACF3B24}" srcOrd="3" destOrd="0" presId="urn:microsoft.com/office/officeart/2005/8/layout/funnel1"/>
    <dgm:cxn modelId="{622EC310-0697-764C-A2E8-24EFF2C42664}" type="presParOf" srcId="{45F6B54A-5743-5F48-BC5B-261CF6A2D17A}" destId="{386EE0BA-775D-C546-BB43-9EB7A602E7AC}" srcOrd="4" destOrd="0" presId="urn:microsoft.com/office/officeart/2005/8/layout/funnel1"/>
    <dgm:cxn modelId="{CA9D8C76-A147-354D-BDF8-D7CEF7F9FF5F}" type="presParOf" srcId="{45F6B54A-5743-5F48-BC5B-261CF6A2D17A}" destId="{8DD01C4B-C2E8-5E4B-B8A6-1D79616934B6}" srcOrd="5" destOrd="0" presId="urn:microsoft.com/office/officeart/2005/8/layout/funnel1"/>
    <dgm:cxn modelId="{14045551-716D-7D40-9757-DBF5F89FE612}" type="presParOf" srcId="{45F6B54A-5743-5F48-BC5B-261CF6A2D17A}" destId="{FFCF663C-A36E-6441-84AE-05735FE10C0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19DB11-C5AA-B542-B54F-321688A25B86}">
      <dsp:nvSpPr>
        <dsp:cNvPr id="0" name=""/>
        <dsp:cNvSpPr/>
      </dsp:nvSpPr>
      <dsp:spPr>
        <a:xfrm>
          <a:off x="482242" y="60747"/>
          <a:ext cx="1729077" cy="60048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CD443-B7D5-EF46-8351-10601755F96A}">
      <dsp:nvSpPr>
        <dsp:cNvPr id="0" name=""/>
        <dsp:cNvSpPr/>
      </dsp:nvSpPr>
      <dsp:spPr>
        <a:xfrm>
          <a:off x="1191475" y="1445088"/>
          <a:ext cx="335092" cy="214459"/>
        </a:xfrm>
        <a:prstGeom prst="downArrow">
          <a:avLst/>
        </a:prstGeom>
        <a:solidFill>
          <a:srgbClr val="D3379E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74BCC46-F7AC-1B4C-9985-B32B0629F786}">
      <dsp:nvSpPr>
        <dsp:cNvPr id="0" name=""/>
        <dsp:cNvSpPr/>
      </dsp:nvSpPr>
      <dsp:spPr>
        <a:xfrm>
          <a:off x="231054" y="1714752"/>
          <a:ext cx="2275063" cy="402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rPr>
            <a:t>estimation of 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rPr>
            <a:t>preparation time</a:t>
          </a:r>
          <a:endParaRPr lang="en-US" sz="1100" b="1" kern="1200" dirty="0">
            <a:solidFill>
              <a:srgbClr val="572A78"/>
            </a:solidFill>
            <a:latin typeface="Verdana" charset="0"/>
            <a:ea typeface="Verdana" charset="0"/>
            <a:cs typeface="Verdana" charset="0"/>
          </a:endParaRPr>
        </a:p>
      </dsp:txBody>
      <dsp:txXfrm>
        <a:off x="231054" y="1714752"/>
        <a:ext cx="2275063" cy="402111"/>
      </dsp:txXfrm>
    </dsp:sp>
    <dsp:sp modelId="{F976B69E-43B9-E74C-A44F-1A499ACF3B24}">
      <dsp:nvSpPr>
        <dsp:cNvPr id="0" name=""/>
        <dsp:cNvSpPr/>
      </dsp:nvSpPr>
      <dsp:spPr>
        <a:xfrm>
          <a:off x="1110876" y="707610"/>
          <a:ext cx="603166" cy="6031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latin typeface="Verdana" charset="0"/>
              <a:ea typeface="Verdana" charset="0"/>
              <a:cs typeface="Verdana" charset="0"/>
            </a:rPr>
            <a:t>weather and traffic</a:t>
          </a:r>
          <a:endParaRPr lang="en-US" sz="600" kern="1200" dirty="0">
            <a:latin typeface="Verdana" charset="0"/>
            <a:ea typeface="Verdana" charset="0"/>
            <a:cs typeface="Verdana" charset="0"/>
          </a:endParaRPr>
        </a:p>
      </dsp:txBody>
      <dsp:txXfrm>
        <a:off x="1199208" y="795942"/>
        <a:ext cx="426502" cy="426502"/>
      </dsp:txXfrm>
    </dsp:sp>
    <dsp:sp modelId="{386EE0BA-775D-C546-BB43-9EB7A602E7AC}">
      <dsp:nvSpPr>
        <dsp:cNvPr id="0" name=""/>
        <dsp:cNvSpPr/>
      </dsp:nvSpPr>
      <dsp:spPr>
        <a:xfrm>
          <a:off x="679276" y="255101"/>
          <a:ext cx="603166" cy="6031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latin typeface="Verdana" charset="0"/>
              <a:ea typeface="Verdana" charset="0"/>
              <a:cs typeface="Verdana" charset="0"/>
            </a:rPr>
            <a:t>restaurant  type</a:t>
          </a:r>
          <a:endParaRPr lang="en-US" sz="600" kern="1200" dirty="0">
            <a:latin typeface="Verdana" charset="0"/>
            <a:ea typeface="Verdana" charset="0"/>
            <a:cs typeface="Verdana" charset="0"/>
          </a:endParaRPr>
        </a:p>
      </dsp:txBody>
      <dsp:txXfrm>
        <a:off x="767608" y="343433"/>
        <a:ext cx="426502" cy="426502"/>
      </dsp:txXfrm>
    </dsp:sp>
    <dsp:sp modelId="{8DD01C4B-C2E8-5E4B-B8A6-1D79616934B6}">
      <dsp:nvSpPr>
        <dsp:cNvPr id="0" name=""/>
        <dsp:cNvSpPr/>
      </dsp:nvSpPr>
      <dsp:spPr>
        <a:xfrm>
          <a:off x="1295847" y="109269"/>
          <a:ext cx="603166" cy="6031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 dirty="0" smtClean="0">
              <a:latin typeface="Verdana" charset="0"/>
              <a:ea typeface="Verdana" charset="0"/>
              <a:cs typeface="Verdana" charset="0"/>
            </a:rPr>
            <a:t>time of the day</a:t>
          </a:r>
          <a:endParaRPr lang="en-US" sz="600" kern="1200" dirty="0">
            <a:latin typeface="Verdana" charset="0"/>
            <a:ea typeface="Verdana" charset="0"/>
            <a:cs typeface="Verdana" charset="0"/>
          </a:endParaRPr>
        </a:p>
      </dsp:txBody>
      <dsp:txXfrm>
        <a:off x="1384179" y="197601"/>
        <a:ext cx="426502" cy="426502"/>
      </dsp:txXfrm>
    </dsp:sp>
    <dsp:sp modelId="{FFCF663C-A36E-6441-84AE-05735FE10C0B}">
      <dsp:nvSpPr>
        <dsp:cNvPr id="0" name=""/>
        <dsp:cNvSpPr/>
      </dsp:nvSpPr>
      <dsp:spPr>
        <a:xfrm>
          <a:off x="209862" y="39780"/>
          <a:ext cx="2279199" cy="139570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D2D2034-E681-D542-99BB-E619A1727313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52180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9729A4E-990A-FB40-8D78-A9339C90A3B3}" type="datetime1">
              <a:rPr lang="ca-ES"/>
              <a:pPr>
                <a:defRPr/>
              </a:pPr>
              <a:t>19/10/17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noProof="0" smtClean="0"/>
              <a:t>Haga clic para modificar el estilo de texto del patrón</a:t>
            </a:r>
          </a:p>
          <a:p>
            <a:pPr lvl="1"/>
            <a:r>
              <a:rPr lang="es-ES_tradnl" noProof="0" smtClean="0"/>
              <a:t>Segundo nivel</a:t>
            </a:r>
          </a:p>
          <a:p>
            <a:pPr lvl="2"/>
            <a:r>
              <a:rPr lang="es-ES_tradnl" noProof="0" smtClean="0"/>
              <a:t>Tercer nivel</a:t>
            </a:r>
          </a:p>
          <a:p>
            <a:pPr lvl="3"/>
            <a:r>
              <a:rPr lang="es-ES_tradnl" noProof="0" smtClean="0"/>
              <a:t>Cuarto nivel</a:t>
            </a:r>
          </a:p>
          <a:p>
            <a:pPr lvl="4"/>
            <a:r>
              <a:rPr lang="es-ES_tradnl" noProof="0" smtClean="0"/>
              <a:t>Quinto nivel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BD643A1-E0D8-D246-9F92-BB8F5810D654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509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7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56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3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23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 userDrawn="1"/>
        </p:nvSpPr>
        <p:spPr>
          <a:xfrm>
            <a:off x="4486375" y="3649547"/>
            <a:ext cx="4192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a-ES" sz="2000" b="1" dirty="0">
                <a:solidFill>
                  <a:srgbClr val="C94B9C"/>
                </a:solidFill>
                <a:latin typeface="Verdana"/>
                <a:cs typeface="Verdana"/>
              </a:rPr>
              <a:t>Innovant </a:t>
            </a:r>
            <a:r>
              <a:rPr lang="ca-ES" sz="2000" b="1" dirty="0" smtClean="0">
                <a:solidFill>
                  <a:srgbClr val="C94B9C"/>
                </a:solidFill>
                <a:latin typeface="Verdana"/>
                <a:cs typeface="Verdana"/>
              </a:rPr>
              <a:t>amb </a:t>
            </a:r>
            <a:r>
              <a:rPr lang="ca-ES" sz="2000" b="1" dirty="0">
                <a:solidFill>
                  <a:srgbClr val="C94B9C"/>
                </a:solidFill>
                <a:latin typeface="Verdana"/>
                <a:cs typeface="Verdana"/>
              </a:rPr>
              <a:t>les empreses</a:t>
            </a:r>
          </a:p>
        </p:txBody>
      </p:sp>
      <p:sp>
        <p:nvSpPr>
          <p:cNvPr id="12" name="Rectangle 1"/>
          <p:cNvSpPr/>
          <p:nvPr userDrawn="1"/>
        </p:nvSpPr>
        <p:spPr>
          <a:xfrm>
            <a:off x="0" y="4206240"/>
            <a:ext cx="9144000" cy="937260"/>
          </a:xfrm>
          <a:prstGeom prst="rect">
            <a:avLst/>
          </a:prstGeom>
          <a:solidFill>
            <a:srgbClr val="572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/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" y="1171247"/>
            <a:ext cx="1885816" cy="594757"/>
          </a:xfrm>
          <a:prstGeom prst="rect">
            <a:avLst/>
          </a:prstGeom>
        </p:spPr>
      </p:pic>
      <p:cxnSp>
        <p:nvCxnSpPr>
          <p:cNvPr id="14" name="Straight Connector 7"/>
          <p:cNvCxnSpPr/>
          <p:nvPr userDrawn="1"/>
        </p:nvCxnSpPr>
        <p:spPr>
          <a:xfrm flipV="1">
            <a:off x="2063290" y="2144766"/>
            <a:ext cx="0" cy="430886"/>
          </a:xfrm>
          <a:prstGeom prst="line">
            <a:avLst/>
          </a:prstGeom>
          <a:ln w="38100">
            <a:solidFill>
              <a:srgbClr val="C94B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/>
          <p:cNvPicPr>
            <a:picLocks noChangeAspect="1"/>
          </p:cNvPicPr>
          <p:nvPr userDrawn="1"/>
        </p:nvPicPr>
        <p:blipFill rotWithShape="1">
          <a:blip r:embed="rId3"/>
          <a:srcRect t="24923"/>
          <a:stretch/>
        </p:blipFill>
        <p:spPr>
          <a:xfrm>
            <a:off x="0" y="0"/>
            <a:ext cx="9144000" cy="922261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2140108" y="2183651"/>
            <a:ext cx="4692533" cy="3805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apar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72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2" y="194729"/>
            <a:ext cx="742039" cy="234028"/>
          </a:xfrm>
          <a:prstGeom prst="rect">
            <a:avLst/>
          </a:prstGeom>
        </p:spPr>
      </p:pic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142899" y="193875"/>
            <a:ext cx="38622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AU" sz="800" noProof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Big Data Congress, October</a:t>
            </a:r>
            <a:r>
              <a:rPr lang="en-AU" sz="800" baseline="0" noProof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25</a:t>
            </a:r>
            <a:r>
              <a:rPr lang="en-AU" sz="800" baseline="30000" noProof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</a:t>
            </a:r>
            <a:r>
              <a:rPr lang="en-AU" sz="800" baseline="0" noProof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-26</a:t>
            </a:r>
            <a:r>
              <a:rPr lang="en-AU" sz="800" baseline="30000" noProof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</a:t>
            </a:r>
            <a:r>
              <a:rPr lang="en-AU" sz="800" baseline="0" noProof="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2017, Barcelona</a:t>
            </a:r>
            <a:endParaRPr lang="en-AU" sz="800" noProof="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1138238" y="201613"/>
            <a:ext cx="0" cy="179387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7"/>
          <p:cNvSpPr txBox="1">
            <a:spLocks noChangeArrowheads="1"/>
          </p:cNvSpPr>
          <p:nvPr userDrawn="1"/>
        </p:nvSpPr>
        <p:spPr bwMode="auto">
          <a:xfrm>
            <a:off x="8039100" y="144463"/>
            <a:ext cx="5095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C6540810-AF4F-8D41-9155-B0F5838C79AB}" type="slidenum">
              <a:rPr lang="es-ES" sz="900" smtClean="0">
                <a:solidFill>
                  <a:schemeClr val="bg1"/>
                </a:solidFill>
                <a:latin typeface="Open Sans" charset="0"/>
                <a:cs typeface="Open Sans" charset="0"/>
              </a:rPr>
              <a:pPr eaLnBrk="1" hangingPunct="1">
                <a:defRPr/>
              </a:pPr>
              <a:t>‹#›</a:t>
            </a:fld>
            <a:endParaRPr lang="es-ES" sz="900" dirty="0" smtClean="0">
              <a:solidFill>
                <a:schemeClr val="bg1"/>
              </a:solidFill>
              <a:latin typeface="Open Sans" charset="0"/>
              <a:cs typeface="Open Sans" charset="0"/>
            </a:endParaRPr>
          </a:p>
        </p:txBody>
      </p:sp>
      <p:grpSp>
        <p:nvGrpSpPr>
          <p:cNvPr id="11" name="Group 35"/>
          <p:cNvGrpSpPr/>
          <p:nvPr userDrawn="1"/>
        </p:nvGrpSpPr>
        <p:grpSpPr>
          <a:xfrm>
            <a:off x="8472491" y="202314"/>
            <a:ext cx="197567" cy="115888"/>
            <a:chOff x="8229600" y="512762"/>
            <a:chExt cx="533157" cy="312738"/>
          </a:xfrm>
          <a:solidFill>
            <a:schemeClr val="bg1"/>
          </a:solidFill>
        </p:grpSpPr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8591306" y="512762"/>
              <a:ext cx="171451" cy="312738"/>
            </a:xfrm>
            <a:custGeom>
              <a:avLst/>
              <a:gdLst/>
              <a:ahLst/>
              <a:cxnLst>
                <a:cxn ang="0">
                  <a:pos x="105" y="93"/>
                </a:cxn>
                <a:cxn ang="0">
                  <a:pos x="105" y="93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5" y="101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2" y="105"/>
                </a:cxn>
                <a:cxn ang="0">
                  <a:pos x="14" y="193"/>
                </a:cxn>
                <a:cxn ang="0">
                  <a:pos x="2" y="190"/>
                </a:cxn>
                <a:cxn ang="0">
                  <a:pos x="85" y="98"/>
                </a:cxn>
                <a:cxn ang="0">
                  <a:pos x="2" y="6"/>
                </a:cxn>
                <a:cxn ang="0">
                  <a:pos x="14" y="3"/>
                </a:cxn>
              </a:cxnLst>
              <a:rect l="0" t="0" r="r" b="b"/>
              <a:pathLst>
                <a:path w="107" h="195">
                  <a:moveTo>
                    <a:pt x="14" y="3"/>
                  </a:moveTo>
                  <a:lnTo>
                    <a:pt x="105" y="93"/>
                  </a:ln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7" y="96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lnTo>
                    <a:pt x="102" y="105"/>
                  </a:lnTo>
                  <a:cubicBezTo>
                    <a:pt x="102" y="105"/>
                    <a:pt x="102" y="105"/>
                    <a:pt x="102" y="105"/>
                  </a:cubicBezTo>
                  <a:lnTo>
                    <a:pt x="14" y="193"/>
                  </a:lnTo>
                  <a:cubicBezTo>
                    <a:pt x="12" y="195"/>
                    <a:pt x="8" y="195"/>
                    <a:pt x="5" y="193"/>
                  </a:cubicBezTo>
                  <a:lnTo>
                    <a:pt x="2" y="190"/>
                  </a:lnTo>
                  <a:cubicBezTo>
                    <a:pt x="0" y="187"/>
                    <a:pt x="0" y="183"/>
                    <a:pt x="2" y="181"/>
                  </a:cubicBezTo>
                  <a:lnTo>
                    <a:pt x="85" y="98"/>
                  </a:lnTo>
                  <a:lnTo>
                    <a:pt x="2" y="15"/>
                  </a:lnTo>
                  <a:cubicBezTo>
                    <a:pt x="0" y="12"/>
                    <a:pt x="0" y="8"/>
                    <a:pt x="2" y="6"/>
                  </a:cubicBezTo>
                  <a:lnTo>
                    <a:pt x="5" y="3"/>
                  </a:lnTo>
                  <a:cubicBezTo>
                    <a:pt x="8" y="0"/>
                    <a:pt x="12" y="0"/>
                    <a:pt x="14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8229600" y="512762"/>
              <a:ext cx="171450" cy="312738"/>
            </a:xfrm>
            <a:custGeom>
              <a:avLst/>
              <a:gdLst/>
              <a:ahLst/>
              <a:cxnLst>
                <a:cxn ang="0">
                  <a:pos x="2" y="93"/>
                </a:cxn>
                <a:cxn ang="0">
                  <a:pos x="2" y="93"/>
                </a:cxn>
                <a:cxn ang="0">
                  <a:pos x="2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5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0"/>
                </a:cxn>
                <a:cxn ang="0">
                  <a:pos x="1" y="10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5" y="105"/>
                </a:cxn>
                <a:cxn ang="0">
                  <a:pos x="92" y="193"/>
                </a:cxn>
                <a:cxn ang="0">
                  <a:pos x="104" y="190"/>
                </a:cxn>
                <a:cxn ang="0">
                  <a:pos x="21" y="98"/>
                </a:cxn>
                <a:cxn ang="0">
                  <a:pos x="104" y="6"/>
                </a:cxn>
                <a:cxn ang="0">
                  <a:pos x="92" y="3"/>
                </a:cxn>
              </a:cxnLst>
              <a:rect l="0" t="0" r="r" b="b"/>
              <a:pathLst>
                <a:path w="107" h="195">
                  <a:moveTo>
                    <a:pt x="92" y="3"/>
                  </a:moveTo>
                  <a:lnTo>
                    <a:pt x="2" y="93"/>
                  </a:ln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lnTo>
                    <a:pt x="5" y="105"/>
                  </a:lnTo>
                  <a:cubicBezTo>
                    <a:pt x="5" y="105"/>
                    <a:pt x="5" y="105"/>
                    <a:pt x="5" y="105"/>
                  </a:cubicBezTo>
                  <a:lnTo>
                    <a:pt x="92" y="193"/>
                  </a:lnTo>
                  <a:cubicBezTo>
                    <a:pt x="95" y="195"/>
                    <a:pt x="99" y="195"/>
                    <a:pt x="101" y="193"/>
                  </a:cubicBezTo>
                  <a:lnTo>
                    <a:pt x="104" y="190"/>
                  </a:lnTo>
                  <a:cubicBezTo>
                    <a:pt x="107" y="187"/>
                    <a:pt x="107" y="183"/>
                    <a:pt x="104" y="181"/>
                  </a:cubicBezTo>
                  <a:lnTo>
                    <a:pt x="21" y="98"/>
                  </a:lnTo>
                  <a:lnTo>
                    <a:pt x="104" y="15"/>
                  </a:lnTo>
                  <a:cubicBezTo>
                    <a:pt x="107" y="12"/>
                    <a:pt x="107" y="8"/>
                    <a:pt x="104" y="6"/>
                  </a:cubicBezTo>
                  <a:lnTo>
                    <a:pt x="101" y="3"/>
                  </a:lnTo>
                  <a:cubicBezTo>
                    <a:pt x="99" y="0"/>
                    <a:pt x="95" y="0"/>
                    <a:pt x="9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143000" y="2258172"/>
            <a:ext cx="6858000" cy="3805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6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/>
          <p:cNvSpPr txBox="1">
            <a:spLocks noChangeArrowheads="1"/>
          </p:cNvSpPr>
          <p:nvPr userDrawn="1"/>
        </p:nvSpPr>
        <p:spPr bwMode="auto">
          <a:xfrm>
            <a:off x="8039100" y="144463"/>
            <a:ext cx="5095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C6540810-AF4F-8D41-9155-B0F5838C79AB}" type="slidenum">
              <a:rPr lang="es-ES" sz="900" smtClean="0">
                <a:solidFill>
                  <a:schemeClr val="tx2"/>
                </a:solidFill>
                <a:latin typeface="Open Sans" charset="0"/>
                <a:cs typeface="Open Sans" charset="0"/>
              </a:rPr>
              <a:pPr eaLnBrk="1" hangingPunct="1">
                <a:defRPr/>
              </a:pPr>
              <a:t>‹#›</a:t>
            </a:fld>
            <a:endParaRPr lang="es-ES" sz="900" dirty="0" smtClean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sp>
        <p:nvSpPr>
          <p:cNvPr id="3" name="TextBox 19"/>
          <p:cNvSpPr txBox="1">
            <a:spLocks noChangeArrowheads="1"/>
          </p:cNvSpPr>
          <p:nvPr userDrawn="1"/>
        </p:nvSpPr>
        <p:spPr bwMode="auto">
          <a:xfrm>
            <a:off x="1152525" y="174625"/>
            <a:ext cx="3140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800" noProof="0" dirty="0" smtClean="0">
                <a:solidFill>
                  <a:srgbClr val="A6A6A6"/>
                </a:solidFill>
                <a:latin typeface="Verdana" charset="0"/>
                <a:ea typeface="Verdana" charset="0"/>
                <a:cs typeface="Verdana" charset="0"/>
              </a:rPr>
              <a:t>Big Data Congress, October 25th-26th 2017, Barcelona</a:t>
            </a:r>
          </a:p>
          <a:p>
            <a:pPr eaLnBrk="1" hangingPunct="1">
              <a:defRPr/>
            </a:pPr>
            <a:endParaRPr lang="en-US" sz="800" noProof="0" dirty="0" smtClean="0">
              <a:solidFill>
                <a:srgbClr val="A6A6A6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8472491" y="202314"/>
            <a:ext cx="197567" cy="115888"/>
            <a:chOff x="8229600" y="512762"/>
            <a:chExt cx="533157" cy="312738"/>
          </a:xfrm>
          <a:solidFill>
            <a:schemeClr val="tx2"/>
          </a:solidFill>
        </p:grpSpPr>
        <p:sp>
          <p:nvSpPr>
            <p:cNvPr id="5" name="Freeform 13"/>
            <p:cNvSpPr>
              <a:spLocks/>
            </p:cNvSpPr>
            <p:nvPr/>
          </p:nvSpPr>
          <p:spPr bwMode="auto">
            <a:xfrm>
              <a:off x="8591306" y="512762"/>
              <a:ext cx="171451" cy="312738"/>
            </a:xfrm>
            <a:custGeom>
              <a:avLst/>
              <a:gdLst/>
              <a:ahLst/>
              <a:cxnLst>
                <a:cxn ang="0">
                  <a:pos x="105" y="93"/>
                </a:cxn>
                <a:cxn ang="0">
                  <a:pos x="105" y="93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5" y="101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2" y="105"/>
                </a:cxn>
                <a:cxn ang="0">
                  <a:pos x="14" y="193"/>
                </a:cxn>
                <a:cxn ang="0">
                  <a:pos x="2" y="190"/>
                </a:cxn>
                <a:cxn ang="0">
                  <a:pos x="85" y="98"/>
                </a:cxn>
                <a:cxn ang="0">
                  <a:pos x="2" y="6"/>
                </a:cxn>
                <a:cxn ang="0">
                  <a:pos x="14" y="3"/>
                </a:cxn>
              </a:cxnLst>
              <a:rect l="0" t="0" r="r" b="b"/>
              <a:pathLst>
                <a:path w="107" h="195">
                  <a:moveTo>
                    <a:pt x="14" y="3"/>
                  </a:moveTo>
                  <a:lnTo>
                    <a:pt x="105" y="93"/>
                  </a:ln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7" y="96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lnTo>
                    <a:pt x="102" y="105"/>
                  </a:lnTo>
                  <a:cubicBezTo>
                    <a:pt x="102" y="105"/>
                    <a:pt x="102" y="105"/>
                    <a:pt x="102" y="105"/>
                  </a:cubicBezTo>
                  <a:lnTo>
                    <a:pt x="14" y="193"/>
                  </a:lnTo>
                  <a:cubicBezTo>
                    <a:pt x="12" y="195"/>
                    <a:pt x="8" y="195"/>
                    <a:pt x="5" y="193"/>
                  </a:cubicBezTo>
                  <a:lnTo>
                    <a:pt x="2" y="190"/>
                  </a:lnTo>
                  <a:cubicBezTo>
                    <a:pt x="0" y="187"/>
                    <a:pt x="0" y="183"/>
                    <a:pt x="2" y="181"/>
                  </a:cubicBezTo>
                  <a:lnTo>
                    <a:pt x="85" y="98"/>
                  </a:lnTo>
                  <a:lnTo>
                    <a:pt x="2" y="15"/>
                  </a:lnTo>
                  <a:cubicBezTo>
                    <a:pt x="0" y="12"/>
                    <a:pt x="0" y="8"/>
                    <a:pt x="2" y="6"/>
                  </a:cubicBezTo>
                  <a:lnTo>
                    <a:pt x="5" y="3"/>
                  </a:lnTo>
                  <a:cubicBezTo>
                    <a:pt x="8" y="0"/>
                    <a:pt x="12" y="0"/>
                    <a:pt x="14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8229600" y="512762"/>
              <a:ext cx="171450" cy="312738"/>
            </a:xfrm>
            <a:custGeom>
              <a:avLst/>
              <a:gdLst/>
              <a:ahLst/>
              <a:cxnLst>
                <a:cxn ang="0">
                  <a:pos x="2" y="93"/>
                </a:cxn>
                <a:cxn ang="0">
                  <a:pos x="2" y="93"/>
                </a:cxn>
                <a:cxn ang="0">
                  <a:pos x="2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5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0"/>
                </a:cxn>
                <a:cxn ang="0">
                  <a:pos x="1" y="10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5" y="105"/>
                </a:cxn>
                <a:cxn ang="0">
                  <a:pos x="92" y="193"/>
                </a:cxn>
                <a:cxn ang="0">
                  <a:pos x="104" y="190"/>
                </a:cxn>
                <a:cxn ang="0">
                  <a:pos x="21" y="98"/>
                </a:cxn>
                <a:cxn ang="0">
                  <a:pos x="104" y="6"/>
                </a:cxn>
                <a:cxn ang="0">
                  <a:pos x="92" y="3"/>
                </a:cxn>
              </a:cxnLst>
              <a:rect l="0" t="0" r="r" b="b"/>
              <a:pathLst>
                <a:path w="107" h="195">
                  <a:moveTo>
                    <a:pt x="92" y="3"/>
                  </a:moveTo>
                  <a:lnTo>
                    <a:pt x="2" y="93"/>
                  </a:ln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lnTo>
                    <a:pt x="5" y="105"/>
                  </a:lnTo>
                  <a:cubicBezTo>
                    <a:pt x="5" y="105"/>
                    <a:pt x="5" y="105"/>
                    <a:pt x="5" y="105"/>
                  </a:cubicBezTo>
                  <a:lnTo>
                    <a:pt x="92" y="193"/>
                  </a:lnTo>
                  <a:cubicBezTo>
                    <a:pt x="95" y="195"/>
                    <a:pt x="99" y="195"/>
                    <a:pt x="101" y="193"/>
                  </a:cubicBezTo>
                  <a:lnTo>
                    <a:pt x="104" y="190"/>
                  </a:lnTo>
                  <a:cubicBezTo>
                    <a:pt x="107" y="187"/>
                    <a:pt x="107" y="183"/>
                    <a:pt x="104" y="181"/>
                  </a:cubicBezTo>
                  <a:lnTo>
                    <a:pt x="21" y="98"/>
                  </a:lnTo>
                  <a:lnTo>
                    <a:pt x="104" y="15"/>
                  </a:lnTo>
                  <a:cubicBezTo>
                    <a:pt x="107" y="12"/>
                    <a:pt x="107" y="8"/>
                    <a:pt x="104" y="6"/>
                  </a:cubicBezTo>
                  <a:lnTo>
                    <a:pt x="101" y="3"/>
                  </a:lnTo>
                  <a:cubicBezTo>
                    <a:pt x="99" y="0"/>
                    <a:pt x="95" y="0"/>
                    <a:pt x="9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</p:grpSp>
      <p:cxnSp>
        <p:nvCxnSpPr>
          <p:cNvPr id="7" name="Conector recto 6"/>
          <p:cNvCxnSpPr/>
          <p:nvPr userDrawn="1"/>
        </p:nvCxnSpPr>
        <p:spPr>
          <a:xfrm>
            <a:off x="1138238" y="201613"/>
            <a:ext cx="0" cy="179387"/>
          </a:xfrm>
          <a:prstGeom prst="line">
            <a:avLst/>
          </a:prstGeom>
          <a:ln w="12700" cmpd="sng">
            <a:solidFill>
              <a:srgbClr val="262E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12" descr="logo_degradat_ajust_optic_A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8" y="179388"/>
            <a:ext cx="79851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"/>
          <p:cNvGrpSpPr/>
          <p:nvPr userDrawn="1"/>
        </p:nvGrpSpPr>
        <p:grpSpPr>
          <a:xfrm>
            <a:off x="3200400" y="884037"/>
            <a:ext cx="2743200" cy="3971"/>
            <a:chOff x="3200400" y="1744449"/>
            <a:chExt cx="2743200" cy="3972"/>
          </a:xfrm>
        </p:grpSpPr>
        <p:cxnSp>
          <p:nvCxnSpPr>
            <p:cNvPr id="10" name="Straight Connector 5"/>
            <p:cNvCxnSpPr/>
            <p:nvPr/>
          </p:nvCxnSpPr>
          <p:spPr>
            <a:xfrm>
              <a:off x="3200400" y="1744449"/>
              <a:ext cx="2743200" cy="15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7"/>
            <p:cNvCxnSpPr/>
            <p:nvPr/>
          </p:nvCxnSpPr>
          <p:spPr>
            <a:xfrm>
              <a:off x="4114800" y="1746833"/>
              <a:ext cx="914400" cy="1588"/>
            </a:xfrm>
            <a:prstGeom prst="line">
              <a:avLst/>
            </a:prstGeom>
            <a:ln w="38100">
              <a:solidFill>
                <a:srgbClr val="C94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1100" y="430213"/>
            <a:ext cx="6858000" cy="38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21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416417" y="1306883"/>
            <a:ext cx="6311165" cy="33995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ol i sub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7"/>
          <p:cNvSpPr txBox="1">
            <a:spLocks noChangeArrowheads="1"/>
          </p:cNvSpPr>
          <p:nvPr userDrawn="1"/>
        </p:nvSpPr>
        <p:spPr bwMode="auto">
          <a:xfrm>
            <a:off x="8039100" y="144463"/>
            <a:ext cx="5095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C6540810-AF4F-8D41-9155-B0F5838C79AB}" type="slidenum">
              <a:rPr lang="es-ES" sz="900" smtClean="0">
                <a:solidFill>
                  <a:schemeClr val="tx2"/>
                </a:solidFill>
                <a:latin typeface="Open Sans" charset="0"/>
                <a:cs typeface="Open Sans" charset="0"/>
              </a:rPr>
              <a:pPr eaLnBrk="1" hangingPunct="1">
                <a:defRPr/>
              </a:pPr>
              <a:t>‹#›</a:t>
            </a:fld>
            <a:endParaRPr lang="es-ES" sz="900" dirty="0" smtClean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grpSp>
        <p:nvGrpSpPr>
          <p:cNvPr id="13" name="Group 35"/>
          <p:cNvGrpSpPr/>
          <p:nvPr userDrawn="1"/>
        </p:nvGrpSpPr>
        <p:grpSpPr>
          <a:xfrm>
            <a:off x="8472491" y="202314"/>
            <a:ext cx="197567" cy="115888"/>
            <a:chOff x="8229600" y="512762"/>
            <a:chExt cx="533157" cy="312738"/>
          </a:xfrm>
          <a:solidFill>
            <a:schemeClr val="tx2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591306" y="512762"/>
              <a:ext cx="171451" cy="312738"/>
            </a:xfrm>
            <a:custGeom>
              <a:avLst/>
              <a:gdLst/>
              <a:ahLst/>
              <a:cxnLst>
                <a:cxn ang="0">
                  <a:pos x="105" y="93"/>
                </a:cxn>
                <a:cxn ang="0">
                  <a:pos x="105" y="93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5" y="101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2" y="105"/>
                </a:cxn>
                <a:cxn ang="0">
                  <a:pos x="14" y="193"/>
                </a:cxn>
                <a:cxn ang="0">
                  <a:pos x="2" y="190"/>
                </a:cxn>
                <a:cxn ang="0">
                  <a:pos x="85" y="98"/>
                </a:cxn>
                <a:cxn ang="0">
                  <a:pos x="2" y="6"/>
                </a:cxn>
                <a:cxn ang="0">
                  <a:pos x="14" y="3"/>
                </a:cxn>
              </a:cxnLst>
              <a:rect l="0" t="0" r="r" b="b"/>
              <a:pathLst>
                <a:path w="107" h="195">
                  <a:moveTo>
                    <a:pt x="14" y="3"/>
                  </a:moveTo>
                  <a:lnTo>
                    <a:pt x="105" y="93"/>
                  </a:ln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7" y="96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lnTo>
                    <a:pt x="102" y="105"/>
                  </a:lnTo>
                  <a:cubicBezTo>
                    <a:pt x="102" y="105"/>
                    <a:pt x="102" y="105"/>
                    <a:pt x="102" y="105"/>
                  </a:cubicBezTo>
                  <a:lnTo>
                    <a:pt x="14" y="193"/>
                  </a:lnTo>
                  <a:cubicBezTo>
                    <a:pt x="12" y="195"/>
                    <a:pt x="8" y="195"/>
                    <a:pt x="5" y="193"/>
                  </a:cubicBezTo>
                  <a:lnTo>
                    <a:pt x="2" y="190"/>
                  </a:lnTo>
                  <a:cubicBezTo>
                    <a:pt x="0" y="187"/>
                    <a:pt x="0" y="183"/>
                    <a:pt x="2" y="181"/>
                  </a:cubicBezTo>
                  <a:lnTo>
                    <a:pt x="85" y="98"/>
                  </a:lnTo>
                  <a:lnTo>
                    <a:pt x="2" y="15"/>
                  </a:lnTo>
                  <a:cubicBezTo>
                    <a:pt x="0" y="12"/>
                    <a:pt x="0" y="8"/>
                    <a:pt x="2" y="6"/>
                  </a:cubicBezTo>
                  <a:lnTo>
                    <a:pt x="5" y="3"/>
                  </a:lnTo>
                  <a:cubicBezTo>
                    <a:pt x="8" y="0"/>
                    <a:pt x="12" y="0"/>
                    <a:pt x="14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8229600" y="512762"/>
              <a:ext cx="171450" cy="312738"/>
            </a:xfrm>
            <a:custGeom>
              <a:avLst/>
              <a:gdLst/>
              <a:ahLst/>
              <a:cxnLst>
                <a:cxn ang="0">
                  <a:pos x="2" y="93"/>
                </a:cxn>
                <a:cxn ang="0">
                  <a:pos x="2" y="93"/>
                </a:cxn>
                <a:cxn ang="0">
                  <a:pos x="2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5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0"/>
                </a:cxn>
                <a:cxn ang="0">
                  <a:pos x="1" y="10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5" y="105"/>
                </a:cxn>
                <a:cxn ang="0">
                  <a:pos x="92" y="193"/>
                </a:cxn>
                <a:cxn ang="0">
                  <a:pos x="104" y="190"/>
                </a:cxn>
                <a:cxn ang="0">
                  <a:pos x="21" y="98"/>
                </a:cxn>
                <a:cxn ang="0">
                  <a:pos x="104" y="6"/>
                </a:cxn>
                <a:cxn ang="0">
                  <a:pos x="92" y="3"/>
                </a:cxn>
              </a:cxnLst>
              <a:rect l="0" t="0" r="r" b="b"/>
              <a:pathLst>
                <a:path w="107" h="195">
                  <a:moveTo>
                    <a:pt x="92" y="3"/>
                  </a:moveTo>
                  <a:lnTo>
                    <a:pt x="2" y="93"/>
                  </a:ln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lnTo>
                    <a:pt x="5" y="105"/>
                  </a:lnTo>
                  <a:cubicBezTo>
                    <a:pt x="5" y="105"/>
                    <a:pt x="5" y="105"/>
                    <a:pt x="5" y="105"/>
                  </a:cubicBezTo>
                  <a:lnTo>
                    <a:pt x="92" y="193"/>
                  </a:lnTo>
                  <a:cubicBezTo>
                    <a:pt x="95" y="195"/>
                    <a:pt x="99" y="195"/>
                    <a:pt x="101" y="193"/>
                  </a:cubicBezTo>
                  <a:lnTo>
                    <a:pt x="104" y="190"/>
                  </a:lnTo>
                  <a:cubicBezTo>
                    <a:pt x="107" y="187"/>
                    <a:pt x="107" y="183"/>
                    <a:pt x="104" y="181"/>
                  </a:cubicBezTo>
                  <a:lnTo>
                    <a:pt x="21" y="98"/>
                  </a:lnTo>
                  <a:lnTo>
                    <a:pt x="104" y="15"/>
                  </a:lnTo>
                  <a:cubicBezTo>
                    <a:pt x="107" y="12"/>
                    <a:pt x="107" y="8"/>
                    <a:pt x="104" y="6"/>
                  </a:cubicBezTo>
                  <a:lnTo>
                    <a:pt x="101" y="3"/>
                  </a:lnTo>
                  <a:cubicBezTo>
                    <a:pt x="99" y="0"/>
                    <a:pt x="95" y="0"/>
                    <a:pt x="9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</p:grpSp>
      <p:cxnSp>
        <p:nvCxnSpPr>
          <p:cNvPr id="16" name="Conector recto 15"/>
          <p:cNvCxnSpPr/>
          <p:nvPr userDrawn="1"/>
        </p:nvCxnSpPr>
        <p:spPr>
          <a:xfrm>
            <a:off x="1138238" y="201613"/>
            <a:ext cx="0" cy="179387"/>
          </a:xfrm>
          <a:prstGeom prst="line">
            <a:avLst/>
          </a:prstGeom>
          <a:ln w="12700" cmpd="sng">
            <a:solidFill>
              <a:srgbClr val="262E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n 12" descr="logo_degradat_ajust_optic_A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8" y="179388"/>
            <a:ext cx="79851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"/>
          <p:cNvGrpSpPr/>
          <p:nvPr userDrawn="1"/>
        </p:nvGrpSpPr>
        <p:grpSpPr>
          <a:xfrm>
            <a:off x="3200400" y="1122246"/>
            <a:ext cx="2743200" cy="3971"/>
            <a:chOff x="3200400" y="1744449"/>
            <a:chExt cx="2743200" cy="3972"/>
          </a:xfrm>
        </p:grpSpPr>
        <p:cxnSp>
          <p:nvCxnSpPr>
            <p:cNvPr id="21" name="Straight Connector 5"/>
            <p:cNvCxnSpPr/>
            <p:nvPr/>
          </p:nvCxnSpPr>
          <p:spPr>
            <a:xfrm>
              <a:off x="3200400" y="1744449"/>
              <a:ext cx="2743200" cy="15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"/>
            <p:cNvCxnSpPr/>
            <p:nvPr/>
          </p:nvCxnSpPr>
          <p:spPr>
            <a:xfrm>
              <a:off x="4114800" y="1746833"/>
              <a:ext cx="914400" cy="1588"/>
            </a:xfrm>
            <a:prstGeom prst="line">
              <a:avLst/>
            </a:prstGeom>
            <a:ln w="38100">
              <a:solidFill>
                <a:srgbClr val="C94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181100" y="430213"/>
            <a:ext cx="6858000" cy="38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21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2"/>
          </p:nvPr>
        </p:nvSpPr>
        <p:spPr>
          <a:xfrm>
            <a:off x="2445494" y="826796"/>
            <a:ext cx="4329211" cy="2409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416417" y="1306883"/>
            <a:ext cx="6311165" cy="3399502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18" name="TextBox 19"/>
          <p:cNvSpPr txBox="1">
            <a:spLocks noChangeArrowheads="1"/>
          </p:cNvSpPr>
          <p:nvPr userDrawn="1"/>
        </p:nvSpPr>
        <p:spPr bwMode="auto">
          <a:xfrm>
            <a:off x="1152525" y="174625"/>
            <a:ext cx="3140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800" noProof="0" dirty="0" smtClean="0">
                <a:solidFill>
                  <a:srgbClr val="A6A6A6"/>
                </a:solidFill>
                <a:latin typeface="Verdana" charset="0"/>
                <a:ea typeface="Verdana" charset="0"/>
                <a:cs typeface="Verdana" charset="0"/>
              </a:rPr>
              <a:t>Big Data Congress, October 25th-26th 2017, Barcelona</a:t>
            </a:r>
          </a:p>
          <a:p>
            <a:pPr eaLnBrk="1" hangingPunct="1">
              <a:defRPr/>
            </a:pPr>
            <a:endParaRPr lang="en-US" sz="800" noProof="0" dirty="0" smtClean="0">
              <a:solidFill>
                <a:srgbClr val="A6A6A6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ol + F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/>
          <p:cNvSpPr txBox="1">
            <a:spLocks noChangeArrowheads="1"/>
          </p:cNvSpPr>
          <p:nvPr userDrawn="1"/>
        </p:nvSpPr>
        <p:spPr bwMode="auto">
          <a:xfrm>
            <a:off x="8039100" y="144463"/>
            <a:ext cx="5095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C6540810-AF4F-8D41-9155-B0F5838C79AB}" type="slidenum">
              <a:rPr lang="es-ES" sz="900" smtClean="0">
                <a:solidFill>
                  <a:schemeClr val="tx2"/>
                </a:solidFill>
                <a:latin typeface="Open Sans" charset="0"/>
                <a:cs typeface="Open Sans" charset="0"/>
              </a:rPr>
              <a:pPr eaLnBrk="1" hangingPunct="1">
                <a:defRPr/>
              </a:pPr>
              <a:t>‹#›</a:t>
            </a:fld>
            <a:endParaRPr lang="es-ES" sz="900" dirty="0" smtClean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grpSp>
        <p:nvGrpSpPr>
          <p:cNvPr id="4" name="Group 35"/>
          <p:cNvGrpSpPr/>
          <p:nvPr userDrawn="1"/>
        </p:nvGrpSpPr>
        <p:grpSpPr>
          <a:xfrm>
            <a:off x="8472491" y="202314"/>
            <a:ext cx="197567" cy="115888"/>
            <a:chOff x="8229600" y="512762"/>
            <a:chExt cx="533157" cy="312738"/>
          </a:xfrm>
          <a:solidFill>
            <a:schemeClr val="tx2"/>
          </a:solidFill>
        </p:grpSpPr>
        <p:sp>
          <p:nvSpPr>
            <p:cNvPr id="5" name="Freeform 13"/>
            <p:cNvSpPr>
              <a:spLocks/>
            </p:cNvSpPr>
            <p:nvPr/>
          </p:nvSpPr>
          <p:spPr bwMode="auto">
            <a:xfrm>
              <a:off x="8591306" y="512762"/>
              <a:ext cx="171451" cy="312738"/>
            </a:xfrm>
            <a:custGeom>
              <a:avLst/>
              <a:gdLst/>
              <a:ahLst/>
              <a:cxnLst>
                <a:cxn ang="0">
                  <a:pos x="105" y="93"/>
                </a:cxn>
                <a:cxn ang="0">
                  <a:pos x="105" y="93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5" y="101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2" y="105"/>
                </a:cxn>
                <a:cxn ang="0">
                  <a:pos x="14" y="193"/>
                </a:cxn>
                <a:cxn ang="0">
                  <a:pos x="2" y="190"/>
                </a:cxn>
                <a:cxn ang="0">
                  <a:pos x="85" y="98"/>
                </a:cxn>
                <a:cxn ang="0">
                  <a:pos x="2" y="6"/>
                </a:cxn>
                <a:cxn ang="0">
                  <a:pos x="14" y="3"/>
                </a:cxn>
              </a:cxnLst>
              <a:rect l="0" t="0" r="r" b="b"/>
              <a:pathLst>
                <a:path w="107" h="195">
                  <a:moveTo>
                    <a:pt x="14" y="3"/>
                  </a:moveTo>
                  <a:lnTo>
                    <a:pt x="105" y="93"/>
                  </a:ln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7" y="96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lnTo>
                    <a:pt x="102" y="105"/>
                  </a:lnTo>
                  <a:cubicBezTo>
                    <a:pt x="102" y="105"/>
                    <a:pt x="102" y="105"/>
                    <a:pt x="102" y="105"/>
                  </a:cubicBezTo>
                  <a:lnTo>
                    <a:pt x="14" y="193"/>
                  </a:lnTo>
                  <a:cubicBezTo>
                    <a:pt x="12" y="195"/>
                    <a:pt x="8" y="195"/>
                    <a:pt x="5" y="193"/>
                  </a:cubicBezTo>
                  <a:lnTo>
                    <a:pt x="2" y="190"/>
                  </a:lnTo>
                  <a:cubicBezTo>
                    <a:pt x="0" y="187"/>
                    <a:pt x="0" y="183"/>
                    <a:pt x="2" y="181"/>
                  </a:cubicBezTo>
                  <a:lnTo>
                    <a:pt x="85" y="98"/>
                  </a:lnTo>
                  <a:lnTo>
                    <a:pt x="2" y="15"/>
                  </a:lnTo>
                  <a:cubicBezTo>
                    <a:pt x="0" y="12"/>
                    <a:pt x="0" y="8"/>
                    <a:pt x="2" y="6"/>
                  </a:cubicBezTo>
                  <a:lnTo>
                    <a:pt x="5" y="3"/>
                  </a:lnTo>
                  <a:cubicBezTo>
                    <a:pt x="8" y="0"/>
                    <a:pt x="12" y="0"/>
                    <a:pt x="14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8229600" y="512762"/>
              <a:ext cx="171450" cy="312738"/>
            </a:xfrm>
            <a:custGeom>
              <a:avLst/>
              <a:gdLst/>
              <a:ahLst/>
              <a:cxnLst>
                <a:cxn ang="0">
                  <a:pos x="2" y="93"/>
                </a:cxn>
                <a:cxn ang="0">
                  <a:pos x="2" y="93"/>
                </a:cxn>
                <a:cxn ang="0">
                  <a:pos x="2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5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0"/>
                </a:cxn>
                <a:cxn ang="0">
                  <a:pos x="1" y="10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5" y="105"/>
                </a:cxn>
                <a:cxn ang="0">
                  <a:pos x="92" y="193"/>
                </a:cxn>
                <a:cxn ang="0">
                  <a:pos x="104" y="190"/>
                </a:cxn>
                <a:cxn ang="0">
                  <a:pos x="21" y="98"/>
                </a:cxn>
                <a:cxn ang="0">
                  <a:pos x="104" y="6"/>
                </a:cxn>
                <a:cxn ang="0">
                  <a:pos x="92" y="3"/>
                </a:cxn>
              </a:cxnLst>
              <a:rect l="0" t="0" r="r" b="b"/>
              <a:pathLst>
                <a:path w="107" h="195">
                  <a:moveTo>
                    <a:pt x="92" y="3"/>
                  </a:moveTo>
                  <a:lnTo>
                    <a:pt x="2" y="93"/>
                  </a:ln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lnTo>
                    <a:pt x="5" y="105"/>
                  </a:lnTo>
                  <a:cubicBezTo>
                    <a:pt x="5" y="105"/>
                    <a:pt x="5" y="105"/>
                    <a:pt x="5" y="105"/>
                  </a:cubicBezTo>
                  <a:lnTo>
                    <a:pt x="92" y="193"/>
                  </a:lnTo>
                  <a:cubicBezTo>
                    <a:pt x="95" y="195"/>
                    <a:pt x="99" y="195"/>
                    <a:pt x="101" y="193"/>
                  </a:cubicBezTo>
                  <a:lnTo>
                    <a:pt x="104" y="190"/>
                  </a:lnTo>
                  <a:cubicBezTo>
                    <a:pt x="107" y="187"/>
                    <a:pt x="107" y="183"/>
                    <a:pt x="104" y="181"/>
                  </a:cubicBezTo>
                  <a:lnTo>
                    <a:pt x="21" y="98"/>
                  </a:lnTo>
                  <a:lnTo>
                    <a:pt x="104" y="15"/>
                  </a:lnTo>
                  <a:cubicBezTo>
                    <a:pt x="107" y="12"/>
                    <a:pt x="107" y="8"/>
                    <a:pt x="104" y="6"/>
                  </a:cubicBezTo>
                  <a:lnTo>
                    <a:pt x="101" y="3"/>
                  </a:lnTo>
                  <a:cubicBezTo>
                    <a:pt x="99" y="0"/>
                    <a:pt x="95" y="0"/>
                    <a:pt x="9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</p:grpSp>
      <p:cxnSp>
        <p:nvCxnSpPr>
          <p:cNvPr id="7" name="Conector recto 6"/>
          <p:cNvCxnSpPr/>
          <p:nvPr userDrawn="1"/>
        </p:nvCxnSpPr>
        <p:spPr>
          <a:xfrm>
            <a:off x="1138238" y="201613"/>
            <a:ext cx="0" cy="179387"/>
          </a:xfrm>
          <a:prstGeom prst="line">
            <a:avLst/>
          </a:prstGeom>
          <a:ln w="12700" cmpd="sng">
            <a:solidFill>
              <a:srgbClr val="262E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12" descr="logo_degradat_ajust_optic_A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8" y="179388"/>
            <a:ext cx="79851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"/>
          <p:cNvGrpSpPr/>
          <p:nvPr userDrawn="1"/>
        </p:nvGrpSpPr>
        <p:grpSpPr>
          <a:xfrm>
            <a:off x="3200400" y="884037"/>
            <a:ext cx="2743200" cy="3971"/>
            <a:chOff x="3200400" y="1744449"/>
            <a:chExt cx="2743200" cy="3972"/>
          </a:xfrm>
        </p:grpSpPr>
        <p:cxnSp>
          <p:nvCxnSpPr>
            <p:cNvPr id="10" name="Straight Connector 5"/>
            <p:cNvCxnSpPr/>
            <p:nvPr/>
          </p:nvCxnSpPr>
          <p:spPr>
            <a:xfrm>
              <a:off x="3200400" y="1744449"/>
              <a:ext cx="2743200" cy="15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7"/>
            <p:cNvCxnSpPr/>
            <p:nvPr/>
          </p:nvCxnSpPr>
          <p:spPr>
            <a:xfrm>
              <a:off x="4114800" y="1746833"/>
              <a:ext cx="914400" cy="1588"/>
            </a:xfrm>
            <a:prstGeom prst="line">
              <a:avLst/>
            </a:prstGeom>
            <a:ln w="38100">
              <a:solidFill>
                <a:srgbClr val="C94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1100" y="430213"/>
            <a:ext cx="6858000" cy="38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21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14" name="Rectangle 112"/>
          <p:cNvSpPr/>
          <p:nvPr userDrawn="1"/>
        </p:nvSpPr>
        <p:spPr bwMode="auto">
          <a:xfrm>
            <a:off x="4197740" y="2248955"/>
            <a:ext cx="3253594" cy="239967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x-none" sz="1350">
              <a:latin typeface="Verdana"/>
              <a:cs typeface="Verdana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655546" y="2248956"/>
            <a:ext cx="2542194" cy="23996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endParaRPr lang="en-US" dirty="0"/>
          </a:p>
        </p:txBody>
      </p:sp>
      <p:cxnSp>
        <p:nvCxnSpPr>
          <p:cNvPr id="17" name="Straight Connector 7"/>
          <p:cNvCxnSpPr/>
          <p:nvPr userDrawn="1"/>
        </p:nvCxnSpPr>
        <p:spPr>
          <a:xfrm flipV="1">
            <a:off x="4197740" y="2251339"/>
            <a:ext cx="0" cy="2406919"/>
          </a:xfrm>
          <a:prstGeom prst="line">
            <a:avLst/>
          </a:prstGeom>
          <a:ln w="38100">
            <a:solidFill>
              <a:srgbClr val="C94B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416417" y="1306883"/>
            <a:ext cx="6311165" cy="79142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4"/>
          </p:nvPr>
        </p:nvSpPr>
        <p:spPr>
          <a:xfrm>
            <a:off x="4357838" y="2371486"/>
            <a:ext cx="2921267" cy="215238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1152525" y="174625"/>
            <a:ext cx="3140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800" noProof="0" dirty="0" smtClean="0">
                <a:solidFill>
                  <a:srgbClr val="A6A6A6"/>
                </a:solidFill>
                <a:latin typeface="Verdana" charset="0"/>
                <a:ea typeface="Verdana" charset="0"/>
                <a:cs typeface="Verdana" charset="0"/>
              </a:rPr>
              <a:t>Big Data Congress, October 25th-26th 2017, Barcelona</a:t>
            </a:r>
          </a:p>
          <a:p>
            <a:pPr eaLnBrk="1" hangingPunct="1">
              <a:defRPr/>
            </a:pPr>
            <a:endParaRPr lang="en-US" sz="800" noProof="0" dirty="0" smtClean="0">
              <a:solidFill>
                <a:srgbClr val="A6A6A6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ol + Subtítol + F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7"/>
          <p:cNvSpPr txBox="1">
            <a:spLocks noChangeArrowheads="1"/>
          </p:cNvSpPr>
          <p:nvPr userDrawn="1"/>
        </p:nvSpPr>
        <p:spPr bwMode="auto">
          <a:xfrm>
            <a:off x="8039100" y="144463"/>
            <a:ext cx="5095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C6540810-AF4F-8D41-9155-B0F5838C79AB}" type="slidenum">
              <a:rPr lang="es-ES" sz="900" smtClean="0">
                <a:solidFill>
                  <a:schemeClr val="tx2"/>
                </a:solidFill>
                <a:latin typeface="Open Sans" charset="0"/>
                <a:cs typeface="Open Sans" charset="0"/>
              </a:rPr>
              <a:pPr eaLnBrk="1" hangingPunct="1">
                <a:defRPr/>
              </a:pPr>
              <a:t>‹#›</a:t>
            </a:fld>
            <a:endParaRPr lang="es-ES" sz="900" dirty="0" smtClean="0">
              <a:solidFill>
                <a:schemeClr val="tx2"/>
              </a:solidFill>
              <a:latin typeface="Open Sans" charset="0"/>
              <a:cs typeface="Open Sans" charset="0"/>
            </a:endParaRPr>
          </a:p>
        </p:txBody>
      </p:sp>
      <p:grpSp>
        <p:nvGrpSpPr>
          <p:cNvPr id="13" name="Group 35"/>
          <p:cNvGrpSpPr/>
          <p:nvPr userDrawn="1"/>
        </p:nvGrpSpPr>
        <p:grpSpPr>
          <a:xfrm>
            <a:off x="8472491" y="202314"/>
            <a:ext cx="197567" cy="115888"/>
            <a:chOff x="8229600" y="512762"/>
            <a:chExt cx="533157" cy="312738"/>
          </a:xfrm>
          <a:solidFill>
            <a:schemeClr val="tx2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591306" y="512762"/>
              <a:ext cx="171451" cy="312738"/>
            </a:xfrm>
            <a:custGeom>
              <a:avLst/>
              <a:gdLst/>
              <a:ahLst/>
              <a:cxnLst>
                <a:cxn ang="0">
                  <a:pos x="105" y="93"/>
                </a:cxn>
                <a:cxn ang="0">
                  <a:pos x="105" y="93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5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4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5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6" y="96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7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8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7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99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0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6" y="101"/>
                </a:cxn>
                <a:cxn ang="0">
                  <a:pos x="105" y="101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5" y="102"/>
                </a:cxn>
                <a:cxn ang="0">
                  <a:pos x="102" y="105"/>
                </a:cxn>
                <a:cxn ang="0">
                  <a:pos x="14" y="193"/>
                </a:cxn>
                <a:cxn ang="0">
                  <a:pos x="2" y="190"/>
                </a:cxn>
                <a:cxn ang="0">
                  <a:pos x="85" y="98"/>
                </a:cxn>
                <a:cxn ang="0">
                  <a:pos x="2" y="6"/>
                </a:cxn>
                <a:cxn ang="0">
                  <a:pos x="14" y="3"/>
                </a:cxn>
              </a:cxnLst>
              <a:rect l="0" t="0" r="r" b="b"/>
              <a:pathLst>
                <a:path w="107" h="195">
                  <a:moveTo>
                    <a:pt x="14" y="3"/>
                  </a:moveTo>
                  <a:lnTo>
                    <a:pt x="105" y="93"/>
                  </a:ln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3"/>
                  </a:cubicBezTo>
                  <a:cubicBezTo>
                    <a:pt x="105" y="93"/>
                    <a:pt x="105" y="93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6" y="94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06" y="95"/>
                    <a:pt x="106" y="95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7" y="96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8"/>
                    <a:pt x="107" y="98"/>
                    <a:pt x="107" y="98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0"/>
                    <a:pt x="106" y="100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cubicBezTo>
                    <a:pt x="105" y="102"/>
                    <a:pt x="105" y="102"/>
                    <a:pt x="105" y="102"/>
                  </a:cubicBezTo>
                  <a:lnTo>
                    <a:pt x="102" y="105"/>
                  </a:lnTo>
                  <a:cubicBezTo>
                    <a:pt x="102" y="105"/>
                    <a:pt x="102" y="105"/>
                    <a:pt x="102" y="105"/>
                  </a:cubicBezTo>
                  <a:lnTo>
                    <a:pt x="14" y="193"/>
                  </a:lnTo>
                  <a:cubicBezTo>
                    <a:pt x="12" y="195"/>
                    <a:pt x="8" y="195"/>
                    <a:pt x="5" y="193"/>
                  </a:cubicBezTo>
                  <a:lnTo>
                    <a:pt x="2" y="190"/>
                  </a:lnTo>
                  <a:cubicBezTo>
                    <a:pt x="0" y="187"/>
                    <a:pt x="0" y="183"/>
                    <a:pt x="2" y="181"/>
                  </a:cubicBezTo>
                  <a:lnTo>
                    <a:pt x="85" y="98"/>
                  </a:lnTo>
                  <a:lnTo>
                    <a:pt x="2" y="15"/>
                  </a:lnTo>
                  <a:cubicBezTo>
                    <a:pt x="0" y="12"/>
                    <a:pt x="0" y="8"/>
                    <a:pt x="2" y="6"/>
                  </a:cubicBezTo>
                  <a:lnTo>
                    <a:pt x="5" y="3"/>
                  </a:lnTo>
                  <a:cubicBezTo>
                    <a:pt x="8" y="0"/>
                    <a:pt x="12" y="0"/>
                    <a:pt x="14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8229600" y="512762"/>
              <a:ext cx="171450" cy="312738"/>
            </a:xfrm>
            <a:custGeom>
              <a:avLst/>
              <a:gdLst/>
              <a:ahLst/>
              <a:cxnLst>
                <a:cxn ang="0">
                  <a:pos x="2" y="93"/>
                </a:cxn>
                <a:cxn ang="0">
                  <a:pos x="2" y="93"/>
                </a:cxn>
                <a:cxn ang="0">
                  <a:pos x="2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4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1" y="95"/>
                </a:cxn>
                <a:cxn ang="0">
                  <a:pos x="0" y="95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6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7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0" y="100"/>
                </a:cxn>
                <a:cxn ang="0">
                  <a:pos x="1" y="100"/>
                </a:cxn>
                <a:cxn ang="0">
                  <a:pos x="1" y="100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1"/>
                </a:cxn>
                <a:cxn ang="0">
                  <a:pos x="1" y="102"/>
                </a:cxn>
                <a:cxn ang="0">
                  <a:pos x="1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2" y="102"/>
                </a:cxn>
                <a:cxn ang="0">
                  <a:pos x="5" y="105"/>
                </a:cxn>
                <a:cxn ang="0">
                  <a:pos x="92" y="193"/>
                </a:cxn>
                <a:cxn ang="0">
                  <a:pos x="104" y="190"/>
                </a:cxn>
                <a:cxn ang="0">
                  <a:pos x="21" y="98"/>
                </a:cxn>
                <a:cxn ang="0">
                  <a:pos x="104" y="6"/>
                </a:cxn>
                <a:cxn ang="0">
                  <a:pos x="92" y="3"/>
                </a:cxn>
              </a:cxnLst>
              <a:rect l="0" t="0" r="r" b="b"/>
              <a:pathLst>
                <a:path w="107" h="195">
                  <a:moveTo>
                    <a:pt x="92" y="3"/>
                  </a:moveTo>
                  <a:lnTo>
                    <a:pt x="2" y="93"/>
                  </a:ln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2" y="93"/>
                    <a:pt x="2" y="93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1" y="94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0" y="99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1" y="102"/>
                    <a:pt x="1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lnTo>
                    <a:pt x="5" y="105"/>
                  </a:lnTo>
                  <a:cubicBezTo>
                    <a:pt x="5" y="105"/>
                    <a:pt x="5" y="105"/>
                    <a:pt x="5" y="105"/>
                  </a:cubicBezTo>
                  <a:lnTo>
                    <a:pt x="92" y="193"/>
                  </a:lnTo>
                  <a:cubicBezTo>
                    <a:pt x="95" y="195"/>
                    <a:pt x="99" y="195"/>
                    <a:pt x="101" y="193"/>
                  </a:cubicBezTo>
                  <a:lnTo>
                    <a:pt x="104" y="190"/>
                  </a:lnTo>
                  <a:cubicBezTo>
                    <a:pt x="107" y="187"/>
                    <a:pt x="107" y="183"/>
                    <a:pt x="104" y="181"/>
                  </a:cubicBezTo>
                  <a:lnTo>
                    <a:pt x="21" y="98"/>
                  </a:lnTo>
                  <a:lnTo>
                    <a:pt x="104" y="15"/>
                  </a:lnTo>
                  <a:cubicBezTo>
                    <a:pt x="107" y="12"/>
                    <a:pt x="107" y="8"/>
                    <a:pt x="104" y="6"/>
                  </a:cubicBezTo>
                  <a:lnTo>
                    <a:pt x="101" y="3"/>
                  </a:lnTo>
                  <a:cubicBezTo>
                    <a:pt x="99" y="0"/>
                    <a:pt x="95" y="0"/>
                    <a:pt x="92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x-none">
                <a:ln>
                  <a:solidFill>
                    <a:srgbClr val="262E72"/>
                  </a:solidFill>
                </a:ln>
                <a:solidFill>
                  <a:srgbClr val="262E72"/>
                </a:solidFill>
              </a:endParaRPr>
            </a:p>
          </p:txBody>
        </p:sp>
      </p:grpSp>
      <p:cxnSp>
        <p:nvCxnSpPr>
          <p:cNvPr id="16" name="Conector recto 15"/>
          <p:cNvCxnSpPr/>
          <p:nvPr userDrawn="1"/>
        </p:nvCxnSpPr>
        <p:spPr>
          <a:xfrm>
            <a:off x="1138238" y="201613"/>
            <a:ext cx="0" cy="179387"/>
          </a:xfrm>
          <a:prstGeom prst="line">
            <a:avLst/>
          </a:prstGeom>
          <a:ln w="12700" cmpd="sng">
            <a:solidFill>
              <a:srgbClr val="262E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n 12" descr="logo_degradat_ajust_optic_A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8" y="179388"/>
            <a:ext cx="79851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"/>
          <p:cNvGrpSpPr/>
          <p:nvPr userDrawn="1"/>
        </p:nvGrpSpPr>
        <p:grpSpPr>
          <a:xfrm>
            <a:off x="3200400" y="1122246"/>
            <a:ext cx="2743200" cy="3971"/>
            <a:chOff x="3200400" y="1744449"/>
            <a:chExt cx="2743200" cy="3972"/>
          </a:xfrm>
        </p:grpSpPr>
        <p:cxnSp>
          <p:nvCxnSpPr>
            <p:cNvPr id="21" name="Straight Connector 5"/>
            <p:cNvCxnSpPr/>
            <p:nvPr/>
          </p:nvCxnSpPr>
          <p:spPr>
            <a:xfrm>
              <a:off x="3200400" y="1744449"/>
              <a:ext cx="2743200" cy="15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"/>
            <p:cNvCxnSpPr/>
            <p:nvPr/>
          </p:nvCxnSpPr>
          <p:spPr>
            <a:xfrm>
              <a:off x="4114800" y="1746833"/>
              <a:ext cx="914400" cy="1588"/>
            </a:xfrm>
            <a:prstGeom prst="line">
              <a:avLst/>
            </a:prstGeom>
            <a:ln w="38100">
              <a:solidFill>
                <a:srgbClr val="C94B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181100" y="430213"/>
            <a:ext cx="6858000" cy="38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2100" b="1">
                <a:solidFill>
                  <a:schemeClr val="accent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2"/>
          </p:nvPr>
        </p:nvSpPr>
        <p:spPr>
          <a:xfrm>
            <a:off x="2445494" y="826796"/>
            <a:ext cx="4329211" cy="2409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1416417" y="1306883"/>
            <a:ext cx="6311165" cy="79142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37" name="Rectangle 112"/>
          <p:cNvSpPr/>
          <p:nvPr userDrawn="1"/>
        </p:nvSpPr>
        <p:spPr bwMode="auto">
          <a:xfrm>
            <a:off x="4197740" y="2248955"/>
            <a:ext cx="3253594" cy="239967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defRPr/>
            </a:pPr>
            <a:endParaRPr lang="x-none" sz="1350">
              <a:latin typeface="Verdana"/>
              <a:cs typeface="Verdana"/>
            </a:endParaRP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655546" y="2248956"/>
            <a:ext cx="2542194" cy="23996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endParaRPr lang="en-US" dirty="0"/>
          </a:p>
        </p:txBody>
      </p:sp>
      <p:cxnSp>
        <p:nvCxnSpPr>
          <p:cNvPr id="39" name="Straight Connector 7"/>
          <p:cNvCxnSpPr/>
          <p:nvPr userDrawn="1"/>
        </p:nvCxnSpPr>
        <p:spPr>
          <a:xfrm flipV="1">
            <a:off x="4197740" y="2251339"/>
            <a:ext cx="0" cy="2406919"/>
          </a:xfrm>
          <a:prstGeom prst="line">
            <a:avLst/>
          </a:prstGeom>
          <a:ln w="38100">
            <a:solidFill>
              <a:srgbClr val="C94B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14"/>
          </p:nvPr>
        </p:nvSpPr>
        <p:spPr>
          <a:xfrm>
            <a:off x="4357838" y="2371486"/>
            <a:ext cx="2921267" cy="215238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000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742950" indent="-285750">
              <a:buClr>
                <a:schemeClr val="accent1"/>
              </a:buClr>
              <a:buFont typeface="Courier New" charset="0"/>
              <a:buChar char="o"/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2pPr>
            <a:lvl3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3pPr>
            <a:lvl4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>
              <a:buClr>
                <a:schemeClr val="accent1"/>
              </a:buClr>
              <a:defRPr sz="10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s-ES_tradnl" dirty="0" smtClean="0"/>
              <a:t>Haga clic para modificar el estilo de texto del patrón</a:t>
            </a:r>
          </a:p>
        </p:txBody>
      </p:sp>
      <p:sp>
        <p:nvSpPr>
          <p:cNvPr id="19" name="TextBox 19"/>
          <p:cNvSpPr txBox="1">
            <a:spLocks noChangeArrowheads="1"/>
          </p:cNvSpPr>
          <p:nvPr userDrawn="1"/>
        </p:nvSpPr>
        <p:spPr bwMode="auto">
          <a:xfrm>
            <a:off x="1152525" y="174625"/>
            <a:ext cx="314034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800" noProof="0" dirty="0" smtClean="0">
                <a:solidFill>
                  <a:srgbClr val="A6A6A6"/>
                </a:solidFill>
                <a:latin typeface="Verdana" charset="0"/>
                <a:ea typeface="Verdana" charset="0"/>
                <a:cs typeface="Verdana" charset="0"/>
              </a:rPr>
              <a:t>Big Data Congress, October 25th-26th 2017, Barcelona</a:t>
            </a:r>
          </a:p>
          <a:p>
            <a:pPr eaLnBrk="1" hangingPunct="1">
              <a:defRPr/>
            </a:pPr>
            <a:endParaRPr lang="en-US" sz="800" noProof="0" dirty="0" smtClean="0">
              <a:solidFill>
                <a:srgbClr val="A6A6A6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3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àc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/>
          <p:nvPr userDrawn="1"/>
        </p:nvSpPr>
        <p:spPr>
          <a:xfrm>
            <a:off x="0" y="4206240"/>
            <a:ext cx="9144000" cy="937260"/>
          </a:xfrm>
          <a:prstGeom prst="rect">
            <a:avLst/>
          </a:prstGeom>
          <a:solidFill>
            <a:srgbClr val="572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/>
          </a:p>
        </p:txBody>
      </p:sp>
      <p:pic>
        <p:nvPicPr>
          <p:cNvPr id="15" name="Imagen 14"/>
          <p:cNvPicPr>
            <a:picLocks noChangeAspect="1"/>
          </p:cNvPicPr>
          <p:nvPr userDrawn="1"/>
        </p:nvPicPr>
        <p:blipFill rotWithShape="1">
          <a:blip r:embed="rId2"/>
          <a:srcRect t="24923"/>
          <a:stretch/>
        </p:blipFill>
        <p:spPr>
          <a:xfrm>
            <a:off x="0" y="0"/>
            <a:ext cx="9144000" cy="9222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" y="160904"/>
            <a:ext cx="1520056" cy="479402"/>
          </a:xfrm>
          <a:prstGeom prst="rect">
            <a:avLst/>
          </a:prstGeom>
        </p:spPr>
      </p:pic>
      <p:sp>
        <p:nvSpPr>
          <p:cNvPr id="9" name="TextBox 14"/>
          <p:cNvSpPr txBox="1">
            <a:spLocks noChangeArrowheads="1"/>
          </p:cNvSpPr>
          <p:nvPr userDrawn="1"/>
        </p:nvSpPr>
        <p:spPr bwMode="auto">
          <a:xfrm>
            <a:off x="2818780" y="2098307"/>
            <a:ext cx="3506439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1">
            <a:spAutoFit/>
          </a:bodyPr>
          <a:lstStyle>
            <a:defPPr>
              <a:defRPr lang="es-ES"/>
            </a:defPPr>
            <a:lvl1pPr marL="0" algn="ctr" defTabSz="914400" eaLnBrk="1" latinLnBrk="0" hangingPunct="1">
              <a:defRPr sz="2800" b="1">
                <a:solidFill>
                  <a:srgbClr val="C94B9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defTabSz="914400" eaLnBrk="1" latinLnBrk="0" hangingPunct="1">
              <a:defRPr sz="1800">
                <a:latin typeface="+mn-lt"/>
                <a:ea typeface="+mn-ea"/>
                <a:cs typeface="+mn-cs"/>
              </a:defRPr>
            </a:lvl2pPr>
            <a:lvl3pPr defTabSz="914400" eaLnBrk="1" latinLnBrk="0" hangingPunct="1">
              <a:defRPr sz="1800">
                <a:latin typeface="+mn-lt"/>
                <a:ea typeface="+mn-ea"/>
                <a:cs typeface="+mn-cs"/>
              </a:defRPr>
            </a:lvl3pPr>
            <a:lvl4pPr defTabSz="914400" eaLnBrk="1" latinLnBrk="0" hangingPunct="1">
              <a:defRPr sz="1800">
                <a:latin typeface="+mn-lt"/>
                <a:ea typeface="+mn-ea"/>
                <a:cs typeface="+mn-cs"/>
              </a:defRPr>
            </a:lvl4pPr>
            <a:lvl5pPr defTabSz="914400" eaLnBrk="1" latinLnBrk="0" hangingPunct="1">
              <a:defRPr sz="1800">
                <a:latin typeface="+mn-lt"/>
                <a:ea typeface="+mn-ea"/>
                <a:cs typeface="+mn-cs"/>
              </a:defRPr>
            </a:lvl5pPr>
            <a:lvl6pPr defTabSz="914400">
              <a:defRPr sz="1800">
                <a:latin typeface="+mn-lt"/>
                <a:ea typeface="+mn-ea"/>
                <a:cs typeface="+mn-cs"/>
              </a:defRPr>
            </a:lvl6pPr>
            <a:lvl7pPr defTabSz="914400">
              <a:defRPr sz="1800">
                <a:latin typeface="+mn-lt"/>
                <a:ea typeface="+mn-ea"/>
                <a:cs typeface="+mn-cs"/>
              </a:defRPr>
            </a:lvl7pPr>
            <a:lvl8pPr defTabSz="914400">
              <a:defRPr sz="1800">
                <a:latin typeface="+mn-lt"/>
                <a:ea typeface="+mn-ea"/>
                <a:cs typeface="+mn-cs"/>
              </a:defRPr>
            </a:lvl8pPr>
            <a:lvl9pPr defTabSz="914400">
              <a:defRPr sz="18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 smtClean="0">
                <a:solidFill>
                  <a:srgbClr val="521270"/>
                </a:solidFill>
              </a:rPr>
              <a:t>GR</a:t>
            </a:r>
            <a:r>
              <a:rPr lang="es-ES" sz="4000" dirty="0" smtClean="0">
                <a:solidFill>
                  <a:srgbClr val="521270"/>
                </a:solidFill>
              </a:rPr>
              <a:t>ÀCIES</a:t>
            </a:r>
            <a:endParaRPr lang="es-ES" sz="4000" dirty="0">
              <a:solidFill>
                <a:srgbClr val="521270"/>
              </a:solidFill>
            </a:endParaRPr>
          </a:p>
        </p:txBody>
      </p:sp>
      <p:sp>
        <p:nvSpPr>
          <p:cNvPr id="10" name="TextBox 8"/>
          <p:cNvSpPr txBox="1"/>
          <p:nvPr userDrawn="1"/>
        </p:nvSpPr>
        <p:spPr>
          <a:xfrm>
            <a:off x="914400" y="4484333"/>
            <a:ext cx="1447800" cy="24622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r>
              <a:rPr lang="en-US" sz="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info@eurecat.org</a:t>
            </a:r>
            <a:endParaRPr lang="en-US" sz="8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algn="l" rtl="0"/>
            <a:r>
              <a:rPr lang="en-US" sz="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www.eurecat.org</a:t>
            </a:r>
            <a:endParaRPr lang="en-US" sz="8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Freeform 11"/>
          <p:cNvSpPr>
            <a:spLocks noEditPoints="1"/>
          </p:cNvSpPr>
          <p:nvPr userDrawn="1"/>
        </p:nvSpPr>
        <p:spPr bwMode="auto">
          <a:xfrm>
            <a:off x="4733225" y="4489316"/>
            <a:ext cx="219782" cy="219782"/>
          </a:xfrm>
          <a:custGeom>
            <a:avLst/>
            <a:gdLst/>
            <a:ahLst/>
            <a:cxnLst>
              <a:cxn ang="0">
                <a:pos x="93" y="0"/>
              </a:cxn>
              <a:cxn ang="0">
                <a:pos x="0" y="93"/>
              </a:cxn>
              <a:cxn ang="0">
                <a:pos x="93" y="186"/>
              </a:cxn>
              <a:cxn ang="0">
                <a:pos x="186" y="93"/>
              </a:cxn>
              <a:cxn ang="0">
                <a:pos x="154" y="154"/>
              </a:cxn>
              <a:cxn ang="0">
                <a:pos x="32" y="154"/>
              </a:cxn>
              <a:cxn ang="0">
                <a:pos x="32" y="32"/>
              </a:cxn>
              <a:cxn ang="0">
                <a:pos x="154" y="32"/>
              </a:cxn>
              <a:cxn ang="0">
                <a:pos x="154" y="154"/>
              </a:cxn>
              <a:cxn ang="0">
                <a:pos x="98" y="41"/>
              </a:cxn>
              <a:cxn ang="0">
                <a:pos x="75" y="66"/>
              </a:cxn>
              <a:cxn ang="0">
                <a:pos x="67" y="75"/>
              </a:cxn>
              <a:cxn ang="0">
                <a:pos x="64" y="78"/>
              </a:cxn>
              <a:cxn ang="0">
                <a:pos x="65" y="98"/>
              </a:cxn>
              <a:cxn ang="0">
                <a:pos x="75" y="99"/>
              </a:cxn>
              <a:cxn ang="0">
                <a:pos x="76" y="145"/>
              </a:cxn>
              <a:cxn ang="0">
                <a:pos x="96" y="145"/>
              </a:cxn>
              <a:cxn ang="0">
                <a:pos x="99" y="142"/>
              </a:cxn>
              <a:cxn ang="0">
                <a:pos x="113" y="99"/>
              </a:cxn>
              <a:cxn ang="0">
                <a:pos x="116" y="96"/>
              </a:cxn>
              <a:cxn ang="0">
                <a:pos x="115" y="76"/>
              </a:cxn>
              <a:cxn ang="0">
                <a:pos x="99" y="75"/>
              </a:cxn>
              <a:cxn ang="0">
                <a:pos x="99" y="64"/>
              </a:cxn>
              <a:cxn ang="0">
                <a:pos x="113" y="64"/>
              </a:cxn>
              <a:cxn ang="0">
                <a:pos x="116" y="61"/>
              </a:cxn>
              <a:cxn ang="0">
                <a:pos x="115" y="42"/>
              </a:cxn>
              <a:cxn ang="0">
                <a:pos x="110" y="58"/>
              </a:cxn>
              <a:cxn ang="0">
                <a:pos x="95" y="60"/>
              </a:cxn>
              <a:cxn ang="0">
                <a:pos x="93" y="78"/>
              </a:cxn>
              <a:cxn ang="0">
                <a:pos x="96" y="82"/>
              </a:cxn>
              <a:cxn ang="0">
                <a:pos x="111" y="93"/>
              </a:cxn>
              <a:cxn ang="0">
                <a:pos x="93" y="96"/>
              </a:cxn>
              <a:cxn ang="0">
                <a:pos x="81" y="139"/>
              </a:cxn>
              <a:cxn ang="0">
                <a:pos x="78" y="93"/>
              </a:cxn>
              <a:cxn ang="0">
                <a:pos x="70" y="82"/>
              </a:cxn>
              <a:cxn ang="0">
                <a:pos x="81" y="81"/>
              </a:cxn>
              <a:cxn ang="0">
                <a:pos x="81" y="66"/>
              </a:cxn>
              <a:cxn ang="0">
                <a:pos x="98" y="47"/>
              </a:cxn>
              <a:cxn ang="0">
                <a:pos x="110" y="58"/>
              </a:cxn>
            </a:cxnLst>
            <a:rect l="0" t="0" r="r" b="b"/>
            <a:pathLst>
              <a:path w="186" h="186">
                <a:moveTo>
                  <a:pt x="159" y="27"/>
                </a:moveTo>
                <a:cubicBezTo>
                  <a:pt x="140" y="9"/>
                  <a:pt x="119" y="0"/>
                  <a:pt x="93" y="0"/>
                </a:cubicBezTo>
                <a:cubicBezTo>
                  <a:pt x="67" y="0"/>
                  <a:pt x="46" y="9"/>
                  <a:pt x="27" y="27"/>
                </a:cubicBezTo>
                <a:cubicBezTo>
                  <a:pt x="9" y="46"/>
                  <a:pt x="0" y="67"/>
                  <a:pt x="0" y="93"/>
                </a:cubicBezTo>
                <a:cubicBezTo>
                  <a:pt x="0" y="119"/>
                  <a:pt x="9" y="141"/>
                  <a:pt x="27" y="158"/>
                </a:cubicBezTo>
                <a:cubicBezTo>
                  <a:pt x="46" y="177"/>
                  <a:pt x="67" y="186"/>
                  <a:pt x="93" y="186"/>
                </a:cubicBezTo>
                <a:cubicBezTo>
                  <a:pt x="119" y="186"/>
                  <a:pt x="140" y="177"/>
                  <a:pt x="159" y="158"/>
                </a:cubicBezTo>
                <a:cubicBezTo>
                  <a:pt x="177" y="141"/>
                  <a:pt x="186" y="119"/>
                  <a:pt x="186" y="93"/>
                </a:cubicBezTo>
                <a:cubicBezTo>
                  <a:pt x="186" y="67"/>
                  <a:pt x="177" y="46"/>
                  <a:pt x="159" y="27"/>
                </a:cubicBezTo>
                <a:moveTo>
                  <a:pt x="154" y="154"/>
                </a:moveTo>
                <a:cubicBezTo>
                  <a:pt x="137" y="171"/>
                  <a:pt x="117" y="180"/>
                  <a:pt x="93" y="180"/>
                </a:cubicBezTo>
                <a:cubicBezTo>
                  <a:pt x="69" y="180"/>
                  <a:pt x="49" y="171"/>
                  <a:pt x="32" y="154"/>
                </a:cubicBezTo>
                <a:cubicBezTo>
                  <a:pt x="15" y="137"/>
                  <a:pt x="6" y="117"/>
                  <a:pt x="6" y="93"/>
                </a:cubicBezTo>
                <a:cubicBezTo>
                  <a:pt x="6" y="69"/>
                  <a:pt x="15" y="48"/>
                  <a:pt x="32" y="32"/>
                </a:cubicBezTo>
                <a:cubicBezTo>
                  <a:pt x="49" y="15"/>
                  <a:pt x="69" y="6"/>
                  <a:pt x="93" y="6"/>
                </a:cubicBezTo>
                <a:cubicBezTo>
                  <a:pt x="117" y="6"/>
                  <a:pt x="137" y="15"/>
                  <a:pt x="154" y="32"/>
                </a:cubicBezTo>
                <a:cubicBezTo>
                  <a:pt x="171" y="48"/>
                  <a:pt x="180" y="69"/>
                  <a:pt x="180" y="93"/>
                </a:cubicBezTo>
                <a:cubicBezTo>
                  <a:pt x="180" y="117"/>
                  <a:pt x="171" y="137"/>
                  <a:pt x="154" y="154"/>
                </a:cubicBezTo>
                <a:moveTo>
                  <a:pt x="113" y="41"/>
                </a:moveTo>
                <a:lnTo>
                  <a:pt x="98" y="41"/>
                </a:lnTo>
                <a:cubicBezTo>
                  <a:pt x="89" y="41"/>
                  <a:pt x="83" y="43"/>
                  <a:pt x="80" y="47"/>
                </a:cubicBezTo>
                <a:cubicBezTo>
                  <a:pt x="77" y="52"/>
                  <a:pt x="75" y="58"/>
                  <a:pt x="75" y="66"/>
                </a:cubicBezTo>
                <a:lnTo>
                  <a:pt x="75" y="75"/>
                </a:lnTo>
                <a:lnTo>
                  <a:pt x="67" y="75"/>
                </a:lnTo>
                <a:cubicBezTo>
                  <a:pt x="66" y="75"/>
                  <a:pt x="65" y="76"/>
                  <a:pt x="65" y="76"/>
                </a:cubicBezTo>
                <a:cubicBezTo>
                  <a:pt x="64" y="77"/>
                  <a:pt x="64" y="77"/>
                  <a:pt x="64" y="78"/>
                </a:cubicBezTo>
                <a:lnTo>
                  <a:pt x="64" y="96"/>
                </a:lnTo>
                <a:cubicBezTo>
                  <a:pt x="64" y="97"/>
                  <a:pt x="64" y="97"/>
                  <a:pt x="65" y="98"/>
                </a:cubicBezTo>
                <a:cubicBezTo>
                  <a:pt x="65" y="98"/>
                  <a:pt x="66" y="99"/>
                  <a:pt x="67" y="99"/>
                </a:cubicBezTo>
                <a:lnTo>
                  <a:pt x="75" y="99"/>
                </a:lnTo>
                <a:lnTo>
                  <a:pt x="75" y="142"/>
                </a:lnTo>
                <a:cubicBezTo>
                  <a:pt x="75" y="143"/>
                  <a:pt x="76" y="144"/>
                  <a:pt x="76" y="145"/>
                </a:cubicBezTo>
                <a:cubicBezTo>
                  <a:pt x="77" y="145"/>
                  <a:pt x="78" y="145"/>
                  <a:pt x="78" y="145"/>
                </a:cubicBezTo>
                <a:lnTo>
                  <a:pt x="96" y="145"/>
                </a:lnTo>
                <a:cubicBezTo>
                  <a:pt x="97" y="145"/>
                  <a:pt x="98" y="145"/>
                  <a:pt x="99" y="144"/>
                </a:cubicBezTo>
                <a:cubicBezTo>
                  <a:pt x="99" y="144"/>
                  <a:pt x="99" y="143"/>
                  <a:pt x="99" y="142"/>
                </a:cubicBezTo>
                <a:lnTo>
                  <a:pt x="99" y="99"/>
                </a:lnTo>
                <a:lnTo>
                  <a:pt x="113" y="99"/>
                </a:lnTo>
                <a:cubicBezTo>
                  <a:pt x="114" y="99"/>
                  <a:pt x="115" y="98"/>
                  <a:pt x="115" y="98"/>
                </a:cubicBezTo>
                <a:cubicBezTo>
                  <a:pt x="116" y="97"/>
                  <a:pt x="116" y="97"/>
                  <a:pt x="116" y="96"/>
                </a:cubicBezTo>
                <a:lnTo>
                  <a:pt x="116" y="78"/>
                </a:lnTo>
                <a:cubicBezTo>
                  <a:pt x="116" y="77"/>
                  <a:pt x="116" y="77"/>
                  <a:pt x="115" y="76"/>
                </a:cubicBezTo>
                <a:cubicBezTo>
                  <a:pt x="115" y="76"/>
                  <a:pt x="114" y="75"/>
                  <a:pt x="113" y="75"/>
                </a:cubicBezTo>
                <a:lnTo>
                  <a:pt x="99" y="75"/>
                </a:lnTo>
                <a:lnTo>
                  <a:pt x="99" y="67"/>
                </a:lnTo>
                <a:cubicBezTo>
                  <a:pt x="99" y="65"/>
                  <a:pt x="99" y="64"/>
                  <a:pt x="99" y="64"/>
                </a:cubicBezTo>
                <a:cubicBezTo>
                  <a:pt x="100" y="64"/>
                  <a:pt x="101" y="64"/>
                  <a:pt x="103" y="64"/>
                </a:cubicBezTo>
                <a:lnTo>
                  <a:pt x="113" y="64"/>
                </a:lnTo>
                <a:cubicBezTo>
                  <a:pt x="114" y="64"/>
                  <a:pt x="115" y="63"/>
                  <a:pt x="115" y="63"/>
                </a:cubicBezTo>
                <a:cubicBezTo>
                  <a:pt x="116" y="62"/>
                  <a:pt x="116" y="62"/>
                  <a:pt x="116" y="61"/>
                </a:cubicBezTo>
                <a:lnTo>
                  <a:pt x="116" y="44"/>
                </a:lnTo>
                <a:cubicBezTo>
                  <a:pt x="116" y="43"/>
                  <a:pt x="116" y="42"/>
                  <a:pt x="115" y="42"/>
                </a:cubicBezTo>
                <a:cubicBezTo>
                  <a:pt x="115" y="41"/>
                  <a:pt x="114" y="41"/>
                  <a:pt x="113" y="41"/>
                </a:cubicBezTo>
                <a:moveTo>
                  <a:pt x="110" y="58"/>
                </a:moveTo>
                <a:lnTo>
                  <a:pt x="103" y="58"/>
                </a:lnTo>
                <a:cubicBezTo>
                  <a:pt x="99" y="58"/>
                  <a:pt x="96" y="58"/>
                  <a:pt x="95" y="60"/>
                </a:cubicBezTo>
                <a:cubicBezTo>
                  <a:pt x="94" y="62"/>
                  <a:pt x="93" y="64"/>
                  <a:pt x="93" y="68"/>
                </a:cubicBezTo>
                <a:lnTo>
                  <a:pt x="93" y="78"/>
                </a:lnTo>
                <a:cubicBezTo>
                  <a:pt x="93" y="79"/>
                  <a:pt x="93" y="80"/>
                  <a:pt x="94" y="81"/>
                </a:cubicBezTo>
                <a:cubicBezTo>
                  <a:pt x="95" y="82"/>
                  <a:pt x="95" y="82"/>
                  <a:pt x="96" y="82"/>
                </a:cubicBezTo>
                <a:lnTo>
                  <a:pt x="111" y="82"/>
                </a:lnTo>
                <a:lnTo>
                  <a:pt x="111" y="93"/>
                </a:lnTo>
                <a:lnTo>
                  <a:pt x="96" y="93"/>
                </a:lnTo>
                <a:cubicBezTo>
                  <a:pt x="94" y="93"/>
                  <a:pt x="93" y="94"/>
                  <a:pt x="93" y="96"/>
                </a:cubicBezTo>
                <a:lnTo>
                  <a:pt x="93" y="139"/>
                </a:lnTo>
                <a:lnTo>
                  <a:pt x="81" y="139"/>
                </a:lnTo>
                <a:lnTo>
                  <a:pt x="81" y="96"/>
                </a:lnTo>
                <a:cubicBezTo>
                  <a:pt x="81" y="94"/>
                  <a:pt x="80" y="93"/>
                  <a:pt x="78" y="93"/>
                </a:cubicBezTo>
                <a:lnTo>
                  <a:pt x="70" y="93"/>
                </a:lnTo>
                <a:lnTo>
                  <a:pt x="70" y="82"/>
                </a:lnTo>
                <a:lnTo>
                  <a:pt x="78" y="82"/>
                </a:lnTo>
                <a:cubicBezTo>
                  <a:pt x="79" y="82"/>
                  <a:pt x="80" y="82"/>
                  <a:pt x="81" y="81"/>
                </a:cubicBezTo>
                <a:cubicBezTo>
                  <a:pt x="81" y="80"/>
                  <a:pt x="81" y="79"/>
                  <a:pt x="81" y="78"/>
                </a:cubicBezTo>
                <a:lnTo>
                  <a:pt x="81" y="66"/>
                </a:lnTo>
                <a:cubicBezTo>
                  <a:pt x="81" y="59"/>
                  <a:pt x="83" y="54"/>
                  <a:pt x="85" y="51"/>
                </a:cubicBezTo>
                <a:cubicBezTo>
                  <a:pt x="87" y="48"/>
                  <a:pt x="91" y="47"/>
                  <a:pt x="98" y="47"/>
                </a:cubicBezTo>
                <a:lnTo>
                  <a:pt x="110" y="47"/>
                </a:lnTo>
                <a:lnTo>
                  <a:pt x="110" y="58"/>
                </a:ln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18" name="Freeform 12"/>
          <p:cNvSpPr>
            <a:spLocks noEditPoints="1"/>
          </p:cNvSpPr>
          <p:nvPr userDrawn="1"/>
        </p:nvSpPr>
        <p:spPr bwMode="auto">
          <a:xfrm>
            <a:off x="2447217" y="4489316"/>
            <a:ext cx="219782" cy="219782"/>
          </a:xfrm>
          <a:custGeom>
            <a:avLst/>
            <a:gdLst/>
            <a:ahLst/>
            <a:cxnLst>
              <a:cxn ang="0">
                <a:pos x="93" y="0"/>
              </a:cxn>
              <a:cxn ang="0">
                <a:pos x="0" y="93"/>
              </a:cxn>
              <a:cxn ang="0">
                <a:pos x="93" y="186"/>
              </a:cxn>
              <a:cxn ang="0">
                <a:pos x="186" y="93"/>
              </a:cxn>
              <a:cxn ang="0">
                <a:pos x="155" y="154"/>
              </a:cxn>
              <a:cxn ang="0">
                <a:pos x="32" y="154"/>
              </a:cxn>
              <a:cxn ang="0">
                <a:pos x="32" y="32"/>
              </a:cxn>
              <a:cxn ang="0">
                <a:pos x="155" y="32"/>
              </a:cxn>
              <a:cxn ang="0">
                <a:pos x="155" y="154"/>
              </a:cxn>
              <a:cxn ang="0">
                <a:pos x="146" y="60"/>
              </a:cxn>
              <a:cxn ang="0">
                <a:pos x="141" y="57"/>
              </a:cxn>
              <a:cxn ang="0">
                <a:pos x="117" y="55"/>
              </a:cxn>
              <a:cxn ang="0">
                <a:pos x="95" y="77"/>
              </a:cxn>
              <a:cxn ang="0">
                <a:pos x="61" y="59"/>
              </a:cxn>
              <a:cxn ang="0">
                <a:pos x="56" y="60"/>
              </a:cxn>
              <a:cxn ang="0">
                <a:pos x="56" y="82"/>
              </a:cxn>
              <a:cxn ang="0">
                <a:pos x="53" y="85"/>
              </a:cxn>
              <a:cxn ang="0">
                <a:pos x="61" y="102"/>
              </a:cxn>
              <a:cxn ang="0">
                <a:pos x="73" y="119"/>
              </a:cxn>
              <a:cxn ang="0">
                <a:pos x="50" y="124"/>
              </a:cxn>
              <a:cxn ang="0">
                <a:pos x="82" y="137"/>
              </a:cxn>
              <a:cxn ang="0">
                <a:pos x="139" y="80"/>
              </a:cxn>
              <a:cxn ang="0">
                <a:pos x="148" y="69"/>
              </a:cxn>
              <a:cxn ang="0">
                <a:pos x="144" y="64"/>
              </a:cxn>
              <a:cxn ang="0">
                <a:pos x="133" y="77"/>
              </a:cxn>
              <a:cxn ang="0">
                <a:pos x="119" y="115"/>
              </a:cxn>
              <a:cxn ang="0">
                <a:pos x="65" y="128"/>
              </a:cxn>
              <a:cxn ang="0">
                <a:pos x="84" y="116"/>
              </a:cxn>
              <a:cxn ang="0">
                <a:pos x="68" y="108"/>
              </a:cxn>
              <a:cxn ang="0">
                <a:pos x="75" y="103"/>
              </a:cxn>
              <a:cxn ang="0">
                <a:pos x="61" y="89"/>
              </a:cxn>
              <a:cxn ang="0">
                <a:pos x="68" y="88"/>
              </a:cxn>
              <a:cxn ang="0">
                <a:pos x="60" y="71"/>
              </a:cxn>
              <a:cxn ang="0">
                <a:pos x="98" y="84"/>
              </a:cxn>
              <a:cxn ang="0">
                <a:pos x="101" y="81"/>
              </a:cxn>
              <a:cxn ang="0">
                <a:pos x="106" y="66"/>
              </a:cxn>
              <a:cxn ang="0">
                <a:pos x="128" y="66"/>
              </a:cxn>
              <a:cxn ang="0">
                <a:pos x="134" y="67"/>
              </a:cxn>
              <a:cxn ang="0">
                <a:pos x="132" y="71"/>
              </a:cxn>
              <a:cxn ang="0">
                <a:pos x="136" y="73"/>
              </a:cxn>
            </a:cxnLst>
            <a:rect l="0" t="0" r="r" b="b"/>
            <a:pathLst>
              <a:path w="186" h="186">
                <a:moveTo>
                  <a:pt x="159" y="27"/>
                </a:moveTo>
                <a:cubicBezTo>
                  <a:pt x="141" y="9"/>
                  <a:pt x="119" y="0"/>
                  <a:pt x="93" y="0"/>
                </a:cubicBezTo>
                <a:cubicBezTo>
                  <a:pt x="68" y="0"/>
                  <a:pt x="46" y="9"/>
                  <a:pt x="27" y="27"/>
                </a:cubicBezTo>
                <a:cubicBezTo>
                  <a:pt x="9" y="46"/>
                  <a:pt x="0" y="67"/>
                  <a:pt x="0" y="93"/>
                </a:cubicBezTo>
                <a:cubicBezTo>
                  <a:pt x="0" y="119"/>
                  <a:pt x="9" y="141"/>
                  <a:pt x="27" y="158"/>
                </a:cubicBezTo>
                <a:cubicBezTo>
                  <a:pt x="46" y="177"/>
                  <a:pt x="68" y="186"/>
                  <a:pt x="93" y="186"/>
                </a:cubicBezTo>
                <a:cubicBezTo>
                  <a:pt x="119" y="186"/>
                  <a:pt x="141" y="177"/>
                  <a:pt x="159" y="158"/>
                </a:cubicBezTo>
                <a:cubicBezTo>
                  <a:pt x="177" y="141"/>
                  <a:pt x="186" y="119"/>
                  <a:pt x="186" y="93"/>
                </a:cubicBezTo>
                <a:cubicBezTo>
                  <a:pt x="186" y="67"/>
                  <a:pt x="177" y="46"/>
                  <a:pt x="159" y="27"/>
                </a:cubicBezTo>
                <a:moveTo>
                  <a:pt x="155" y="154"/>
                </a:moveTo>
                <a:cubicBezTo>
                  <a:pt x="137" y="171"/>
                  <a:pt x="117" y="180"/>
                  <a:pt x="93" y="180"/>
                </a:cubicBezTo>
                <a:cubicBezTo>
                  <a:pt x="69" y="180"/>
                  <a:pt x="49" y="171"/>
                  <a:pt x="32" y="154"/>
                </a:cubicBezTo>
                <a:cubicBezTo>
                  <a:pt x="15" y="137"/>
                  <a:pt x="7" y="117"/>
                  <a:pt x="7" y="93"/>
                </a:cubicBezTo>
                <a:cubicBezTo>
                  <a:pt x="7" y="69"/>
                  <a:pt x="15" y="48"/>
                  <a:pt x="32" y="32"/>
                </a:cubicBezTo>
                <a:cubicBezTo>
                  <a:pt x="49" y="15"/>
                  <a:pt x="69" y="6"/>
                  <a:pt x="93" y="6"/>
                </a:cubicBezTo>
                <a:cubicBezTo>
                  <a:pt x="117" y="6"/>
                  <a:pt x="137" y="15"/>
                  <a:pt x="155" y="32"/>
                </a:cubicBezTo>
                <a:cubicBezTo>
                  <a:pt x="172" y="48"/>
                  <a:pt x="180" y="69"/>
                  <a:pt x="180" y="93"/>
                </a:cubicBezTo>
                <a:cubicBezTo>
                  <a:pt x="180" y="117"/>
                  <a:pt x="172" y="137"/>
                  <a:pt x="155" y="154"/>
                </a:cubicBezTo>
                <a:moveTo>
                  <a:pt x="144" y="64"/>
                </a:moveTo>
                <a:cubicBezTo>
                  <a:pt x="145" y="63"/>
                  <a:pt x="145" y="62"/>
                  <a:pt x="146" y="60"/>
                </a:cubicBezTo>
                <a:cubicBezTo>
                  <a:pt x="146" y="59"/>
                  <a:pt x="146" y="58"/>
                  <a:pt x="145" y="57"/>
                </a:cubicBezTo>
                <a:cubicBezTo>
                  <a:pt x="144" y="56"/>
                  <a:pt x="143" y="56"/>
                  <a:pt x="141" y="57"/>
                </a:cubicBezTo>
                <a:cubicBezTo>
                  <a:pt x="138" y="58"/>
                  <a:pt x="135" y="60"/>
                  <a:pt x="132" y="61"/>
                </a:cubicBezTo>
                <a:cubicBezTo>
                  <a:pt x="128" y="57"/>
                  <a:pt x="123" y="55"/>
                  <a:pt x="117" y="55"/>
                </a:cubicBezTo>
                <a:cubicBezTo>
                  <a:pt x="111" y="55"/>
                  <a:pt x="106" y="57"/>
                  <a:pt x="101" y="61"/>
                </a:cubicBezTo>
                <a:cubicBezTo>
                  <a:pt x="97" y="66"/>
                  <a:pt x="95" y="71"/>
                  <a:pt x="95" y="77"/>
                </a:cubicBezTo>
                <a:cubicBezTo>
                  <a:pt x="95" y="77"/>
                  <a:pt x="95" y="78"/>
                  <a:pt x="95" y="78"/>
                </a:cubicBezTo>
                <a:cubicBezTo>
                  <a:pt x="81" y="76"/>
                  <a:pt x="70" y="70"/>
                  <a:pt x="61" y="59"/>
                </a:cubicBezTo>
                <a:cubicBezTo>
                  <a:pt x="61" y="59"/>
                  <a:pt x="60" y="58"/>
                  <a:pt x="59" y="58"/>
                </a:cubicBezTo>
                <a:cubicBezTo>
                  <a:pt x="58" y="58"/>
                  <a:pt x="57" y="59"/>
                  <a:pt x="56" y="60"/>
                </a:cubicBezTo>
                <a:cubicBezTo>
                  <a:pt x="54" y="63"/>
                  <a:pt x="53" y="67"/>
                  <a:pt x="53" y="71"/>
                </a:cubicBezTo>
                <a:cubicBezTo>
                  <a:pt x="53" y="75"/>
                  <a:pt x="54" y="78"/>
                  <a:pt x="56" y="82"/>
                </a:cubicBezTo>
                <a:cubicBezTo>
                  <a:pt x="56" y="82"/>
                  <a:pt x="55" y="82"/>
                  <a:pt x="55" y="82"/>
                </a:cubicBezTo>
                <a:cubicBezTo>
                  <a:pt x="54" y="83"/>
                  <a:pt x="53" y="84"/>
                  <a:pt x="53" y="85"/>
                </a:cubicBezTo>
                <a:cubicBezTo>
                  <a:pt x="53" y="92"/>
                  <a:pt x="56" y="97"/>
                  <a:pt x="61" y="102"/>
                </a:cubicBezTo>
                <a:lnTo>
                  <a:pt x="61" y="102"/>
                </a:lnTo>
                <a:cubicBezTo>
                  <a:pt x="60" y="103"/>
                  <a:pt x="60" y="104"/>
                  <a:pt x="61" y="105"/>
                </a:cubicBezTo>
                <a:cubicBezTo>
                  <a:pt x="62" y="111"/>
                  <a:pt x="66" y="116"/>
                  <a:pt x="73" y="119"/>
                </a:cubicBezTo>
                <a:cubicBezTo>
                  <a:pt x="67" y="121"/>
                  <a:pt x="60" y="122"/>
                  <a:pt x="53" y="122"/>
                </a:cubicBezTo>
                <a:cubicBezTo>
                  <a:pt x="51" y="121"/>
                  <a:pt x="50" y="122"/>
                  <a:pt x="50" y="124"/>
                </a:cubicBezTo>
                <a:cubicBezTo>
                  <a:pt x="49" y="125"/>
                  <a:pt x="49" y="127"/>
                  <a:pt x="51" y="128"/>
                </a:cubicBezTo>
                <a:cubicBezTo>
                  <a:pt x="61" y="134"/>
                  <a:pt x="71" y="137"/>
                  <a:pt x="82" y="137"/>
                </a:cubicBezTo>
                <a:cubicBezTo>
                  <a:pt x="99" y="137"/>
                  <a:pt x="112" y="131"/>
                  <a:pt x="123" y="120"/>
                </a:cubicBezTo>
                <a:cubicBezTo>
                  <a:pt x="134" y="108"/>
                  <a:pt x="139" y="95"/>
                  <a:pt x="139" y="80"/>
                </a:cubicBezTo>
                <a:cubicBezTo>
                  <a:pt x="139" y="79"/>
                  <a:pt x="139" y="79"/>
                  <a:pt x="139" y="78"/>
                </a:cubicBezTo>
                <a:cubicBezTo>
                  <a:pt x="143" y="76"/>
                  <a:pt x="146" y="72"/>
                  <a:pt x="148" y="69"/>
                </a:cubicBezTo>
                <a:cubicBezTo>
                  <a:pt x="149" y="68"/>
                  <a:pt x="149" y="66"/>
                  <a:pt x="148" y="65"/>
                </a:cubicBezTo>
                <a:cubicBezTo>
                  <a:pt x="147" y="64"/>
                  <a:pt x="146" y="64"/>
                  <a:pt x="144" y="64"/>
                </a:cubicBezTo>
                <a:moveTo>
                  <a:pt x="134" y="74"/>
                </a:moveTo>
                <a:cubicBezTo>
                  <a:pt x="133" y="75"/>
                  <a:pt x="133" y="76"/>
                  <a:pt x="133" y="77"/>
                </a:cubicBezTo>
                <a:cubicBezTo>
                  <a:pt x="133" y="78"/>
                  <a:pt x="133" y="79"/>
                  <a:pt x="133" y="80"/>
                </a:cubicBezTo>
                <a:cubicBezTo>
                  <a:pt x="133" y="93"/>
                  <a:pt x="128" y="105"/>
                  <a:pt x="119" y="115"/>
                </a:cubicBezTo>
                <a:cubicBezTo>
                  <a:pt x="110" y="125"/>
                  <a:pt x="97" y="130"/>
                  <a:pt x="82" y="130"/>
                </a:cubicBezTo>
                <a:cubicBezTo>
                  <a:pt x="76" y="130"/>
                  <a:pt x="71" y="130"/>
                  <a:pt x="65" y="128"/>
                </a:cubicBezTo>
                <a:cubicBezTo>
                  <a:pt x="72" y="126"/>
                  <a:pt x="77" y="124"/>
                  <a:pt x="83" y="120"/>
                </a:cubicBezTo>
                <a:cubicBezTo>
                  <a:pt x="84" y="119"/>
                  <a:pt x="85" y="118"/>
                  <a:pt x="84" y="116"/>
                </a:cubicBezTo>
                <a:cubicBezTo>
                  <a:pt x="84" y="115"/>
                  <a:pt x="83" y="114"/>
                  <a:pt x="81" y="114"/>
                </a:cubicBezTo>
                <a:cubicBezTo>
                  <a:pt x="75" y="114"/>
                  <a:pt x="72" y="112"/>
                  <a:pt x="68" y="108"/>
                </a:cubicBezTo>
                <a:cubicBezTo>
                  <a:pt x="70" y="107"/>
                  <a:pt x="71" y="107"/>
                  <a:pt x="73" y="107"/>
                </a:cubicBezTo>
                <a:cubicBezTo>
                  <a:pt x="74" y="106"/>
                  <a:pt x="75" y="105"/>
                  <a:pt x="75" y="103"/>
                </a:cubicBezTo>
                <a:cubicBezTo>
                  <a:pt x="75" y="102"/>
                  <a:pt x="74" y="101"/>
                  <a:pt x="72" y="100"/>
                </a:cubicBezTo>
                <a:cubicBezTo>
                  <a:pt x="66" y="99"/>
                  <a:pt x="62" y="96"/>
                  <a:pt x="61" y="89"/>
                </a:cubicBezTo>
                <a:cubicBezTo>
                  <a:pt x="62" y="90"/>
                  <a:pt x="63" y="90"/>
                  <a:pt x="65" y="90"/>
                </a:cubicBezTo>
                <a:cubicBezTo>
                  <a:pt x="66" y="90"/>
                  <a:pt x="67" y="89"/>
                  <a:pt x="68" y="88"/>
                </a:cubicBezTo>
                <a:cubicBezTo>
                  <a:pt x="68" y="86"/>
                  <a:pt x="68" y="85"/>
                  <a:pt x="67" y="84"/>
                </a:cubicBezTo>
                <a:cubicBezTo>
                  <a:pt x="62" y="82"/>
                  <a:pt x="60" y="77"/>
                  <a:pt x="60" y="71"/>
                </a:cubicBezTo>
                <a:cubicBezTo>
                  <a:pt x="60" y="70"/>
                  <a:pt x="60" y="69"/>
                  <a:pt x="61" y="67"/>
                </a:cubicBezTo>
                <a:cubicBezTo>
                  <a:pt x="71" y="78"/>
                  <a:pt x="84" y="84"/>
                  <a:pt x="98" y="84"/>
                </a:cubicBezTo>
                <a:cubicBezTo>
                  <a:pt x="99" y="84"/>
                  <a:pt x="100" y="84"/>
                  <a:pt x="101" y="83"/>
                </a:cubicBezTo>
                <a:cubicBezTo>
                  <a:pt x="101" y="83"/>
                  <a:pt x="101" y="82"/>
                  <a:pt x="101" y="81"/>
                </a:cubicBezTo>
                <a:cubicBezTo>
                  <a:pt x="101" y="80"/>
                  <a:pt x="101" y="79"/>
                  <a:pt x="101" y="77"/>
                </a:cubicBezTo>
                <a:cubicBezTo>
                  <a:pt x="101" y="73"/>
                  <a:pt x="102" y="69"/>
                  <a:pt x="106" y="66"/>
                </a:cubicBezTo>
                <a:cubicBezTo>
                  <a:pt x="109" y="63"/>
                  <a:pt x="112" y="61"/>
                  <a:pt x="117" y="61"/>
                </a:cubicBezTo>
                <a:cubicBezTo>
                  <a:pt x="122" y="61"/>
                  <a:pt x="125" y="63"/>
                  <a:pt x="128" y="66"/>
                </a:cubicBezTo>
                <a:cubicBezTo>
                  <a:pt x="129" y="67"/>
                  <a:pt x="130" y="68"/>
                  <a:pt x="131" y="67"/>
                </a:cubicBezTo>
                <a:cubicBezTo>
                  <a:pt x="132" y="67"/>
                  <a:pt x="133" y="67"/>
                  <a:pt x="134" y="67"/>
                </a:cubicBezTo>
                <a:cubicBezTo>
                  <a:pt x="134" y="67"/>
                  <a:pt x="133" y="67"/>
                  <a:pt x="133" y="68"/>
                </a:cubicBezTo>
                <a:cubicBezTo>
                  <a:pt x="131" y="68"/>
                  <a:pt x="131" y="70"/>
                  <a:pt x="132" y="71"/>
                </a:cubicBezTo>
                <a:cubicBezTo>
                  <a:pt x="132" y="72"/>
                  <a:pt x="133" y="73"/>
                  <a:pt x="135" y="73"/>
                </a:cubicBezTo>
                <a:cubicBezTo>
                  <a:pt x="135" y="73"/>
                  <a:pt x="135" y="73"/>
                  <a:pt x="136" y="73"/>
                </a:cubicBezTo>
                <a:cubicBezTo>
                  <a:pt x="135" y="73"/>
                  <a:pt x="135" y="74"/>
                  <a:pt x="134" y="7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x-none"/>
          </a:p>
        </p:txBody>
      </p:sp>
      <p:sp>
        <p:nvSpPr>
          <p:cNvPr id="19" name="TextBox 9"/>
          <p:cNvSpPr txBox="1"/>
          <p:nvPr userDrawn="1"/>
        </p:nvSpPr>
        <p:spPr>
          <a:xfrm>
            <a:off x="2745090" y="4523337"/>
            <a:ext cx="1911925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r>
              <a:rPr lang="en-US" sz="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www.twitter.com</a:t>
            </a:r>
            <a:r>
              <a:rPr lang="en-US" sz="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</a:t>
            </a:r>
            <a:r>
              <a:rPr lang="en-US" sz="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eurecat_news</a:t>
            </a:r>
            <a:endParaRPr lang="en-US" sz="8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extBox 10"/>
          <p:cNvSpPr txBox="1"/>
          <p:nvPr userDrawn="1"/>
        </p:nvSpPr>
        <p:spPr>
          <a:xfrm>
            <a:off x="5020382" y="4523337"/>
            <a:ext cx="1858966" cy="12311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l" rtl="0"/>
            <a:r>
              <a:rPr lang="en-US" sz="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www.facebook.com</a:t>
            </a:r>
            <a:r>
              <a:rPr lang="en-US" sz="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/</a:t>
            </a:r>
            <a:r>
              <a:rPr lang="en-US" sz="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Eurecatorg</a:t>
            </a:r>
            <a:endParaRPr lang="en-US" sz="8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2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95060" r:id="rId1"/>
    <p:sldLayoutId id="2147495045" r:id="rId2"/>
    <p:sldLayoutId id="2147495058" r:id="rId3"/>
    <p:sldLayoutId id="2147495055" r:id="rId4"/>
    <p:sldLayoutId id="2147495047" r:id="rId5"/>
    <p:sldLayoutId id="2147495061" r:id="rId6"/>
    <p:sldLayoutId id="2147495062" r:id="rId7"/>
    <p:sldLayoutId id="2147495063" r:id="rId8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rgbClr val="2B5DCE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rgbClr val="2B5DCE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ts val="1200"/>
        </a:spcAft>
        <a:defRPr lang="es-ES" sz="10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jp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2" t="75802" r="2639" b="4785"/>
          <a:stretch/>
        </p:blipFill>
        <p:spPr>
          <a:xfrm>
            <a:off x="8197554" y="1063356"/>
            <a:ext cx="823662" cy="1266825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069157" y="2216882"/>
            <a:ext cx="5178667" cy="38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 smtClean="0"/>
              <a:t>Data Science </a:t>
            </a:r>
            <a:r>
              <a:rPr lang="en-US" sz="3600" b="1" dirty="0" smtClean="0">
                <a:solidFill>
                  <a:srgbClr val="B75FB7"/>
                </a:solidFill>
              </a:rPr>
              <a:t> </a:t>
            </a:r>
            <a:r>
              <a:rPr lang="en-US" b="1" dirty="0" smtClean="0"/>
              <a:t>   Agility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433555" y="2500027"/>
            <a:ext cx="5250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a tale of three small and agile projects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443881" y="2267115"/>
            <a:ext cx="432680" cy="38059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sz="3600" b="1" dirty="0" smtClean="0">
                <a:solidFill>
                  <a:srgbClr val="B75FB7"/>
                </a:solidFill>
              </a:rPr>
              <a:t>♥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9491" y="3635923"/>
            <a:ext cx="2939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Pierdomenico Fiadino, PhD </a:t>
            </a:r>
          </a:p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Big Data Analytics Unit at EURECAT</a:t>
            </a:r>
            <a:endParaRPr lang="en-US" sz="1200" dirty="0">
              <a:solidFill>
                <a:schemeClr val="tx1">
                  <a:lumMod val="75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1491" y="3722755"/>
            <a:ext cx="288000" cy="288000"/>
            <a:chOff x="270498" y="3430006"/>
            <a:chExt cx="359738" cy="359738"/>
          </a:xfrm>
        </p:grpSpPr>
        <p:sp>
          <p:nvSpPr>
            <p:cNvPr id="10" name="Freeform 22"/>
            <p:cNvSpPr/>
            <p:nvPr/>
          </p:nvSpPr>
          <p:spPr bwMode="auto">
            <a:xfrm>
              <a:off x="270498" y="3430006"/>
              <a:ext cx="359738" cy="359738"/>
            </a:xfrm>
            <a:custGeom>
              <a:avLst/>
              <a:gdLst>
                <a:gd name="connsiteX0" fmla="*/ 0 w 2143140"/>
                <a:gd name="connsiteY0" fmla="*/ 1071569 h 2143138"/>
                <a:gd name="connsiteX1" fmla="*/ 5165 w 2143140"/>
                <a:gd name="connsiteY1" fmla="*/ 966534 h 2143138"/>
                <a:gd name="connsiteX2" fmla="*/ 20585 w 2143140"/>
                <a:gd name="connsiteY2" fmla="*/ 862517 h 2143138"/>
                <a:gd name="connsiteX3" fmla="*/ 46142 w 2143140"/>
                <a:gd name="connsiteY3" fmla="*/ 760514 h 2143138"/>
                <a:gd name="connsiteX4" fmla="*/ 81568 w 2143140"/>
                <a:gd name="connsiteY4" fmla="*/ 661501 h 2143138"/>
                <a:gd name="connsiteX5" fmla="*/ 126531 w 2143140"/>
                <a:gd name="connsiteY5" fmla="*/ 566431 h 2143138"/>
                <a:gd name="connsiteX6" fmla="*/ 180592 w 2143140"/>
                <a:gd name="connsiteY6" fmla="*/ 476237 h 2143138"/>
                <a:gd name="connsiteX7" fmla="*/ 243236 w 2143140"/>
                <a:gd name="connsiteY7" fmla="*/ 391776 h 2143138"/>
                <a:gd name="connsiteX8" fmla="*/ 313856 w 2143140"/>
                <a:gd name="connsiteY8" fmla="*/ 313855 h 2143138"/>
                <a:gd name="connsiteX9" fmla="*/ 391777 w 2143140"/>
                <a:gd name="connsiteY9" fmla="*/ 243235 h 2143138"/>
                <a:gd name="connsiteX10" fmla="*/ 476238 w 2143140"/>
                <a:gd name="connsiteY10" fmla="*/ 180591 h 2143138"/>
                <a:gd name="connsiteX11" fmla="*/ 566432 w 2143140"/>
                <a:gd name="connsiteY11" fmla="*/ 126531 h 2143138"/>
                <a:gd name="connsiteX12" fmla="*/ 661502 w 2143140"/>
                <a:gd name="connsiteY12" fmla="*/ 81568 h 2143138"/>
                <a:gd name="connsiteX13" fmla="*/ 760515 w 2143140"/>
                <a:gd name="connsiteY13" fmla="*/ 46142 h 2143138"/>
                <a:gd name="connsiteX14" fmla="*/ 862517 w 2143140"/>
                <a:gd name="connsiteY14" fmla="*/ 20585 h 2143138"/>
                <a:gd name="connsiteX15" fmla="*/ 966535 w 2143140"/>
                <a:gd name="connsiteY15" fmla="*/ 5165 h 2143138"/>
                <a:gd name="connsiteX16" fmla="*/ 1071570 w 2143140"/>
                <a:gd name="connsiteY16" fmla="*/ 0 h 2143138"/>
                <a:gd name="connsiteX17" fmla="*/ 1176605 w 2143140"/>
                <a:gd name="connsiteY17" fmla="*/ 5165 h 2143138"/>
                <a:gd name="connsiteX18" fmla="*/ 1280623 w 2143140"/>
                <a:gd name="connsiteY18" fmla="*/ 20585 h 2143138"/>
                <a:gd name="connsiteX19" fmla="*/ 1382625 w 2143140"/>
                <a:gd name="connsiteY19" fmla="*/ 46142 h 2143138"/>
                <a:gd name="connsiteX20" fmla="*/ 1481638 w 2143140"/>
                <a:gd name="connsiteY20" fmla="*/ 81568 h 2143138"/>
                <a:gd name="connsiteX21" fmla="*/ 1576708 w 2143140"/>
                <a:gd name="connsiteY21" fmla="*/ 126531 h 2143138"/>
                <a:gd name="connsiteX22" fmla="*/ 1666902 w 2143140"/>
                <a:gd name="connsiteY22" fmla="*/ 180591 h 2143138"/>
                <a:gd name="connsiteX23" fmla="*/ 1751363 w 2143140"/>
                <a:gd name="connsiteY23" fmla="*/ 243235 h 2143138"/>
                <a:gd name="connsiteX24" fmla="*/ 1829284 w 2143140"/>
                <a:gd name="connsiteY24" fmla="*/ 313855 h 2143138"/>
                <a:gd name="connsiteX25" fmla="*/ 1899904 w 2143140"/>
                <a:gd name="connsiteY25" fmla="*/ 391776 h 2143138"/>
                <a:gd name="connsiteX26" fmla="*/ 1962548 w 2143140"/>
                <a:gd name="connsiteY26" fmla="*/ 476237 h 2143138"/>
                <a:gd name="connsiteX27" fmla="*/ 2016609 w 2143140"/>
                <a:gd name="connsiteY27" fmla="*/ 566431 h 2143138"/>
                <a:gd name="connsiteX28" fmla="*/ 2061572 w 2143140"/>
                <a:gd name="connsiteY28" fmla="*/ 661501 h 2143138"/>
                <a:gd name="connsiteX29" fmla="*/ 2096998 w 2143140"/>
                <a:gd name="connsiteY29" fmla="*/ 760514 h 2143138"/>
                <a:gd name="connsiteX30" fmla="*/ 2122555 w 2143140"/>
                <a:gd name="connsiteY30" fmla="*/ 862517 h 2143138"/>
                <a:gd name="connsiteX31" fmla="*/ 2137975 w 2143140"/>
                <a:gd name="connsiteY31" fmla="*/ 966534 h 2143138"/>
                <a:gd name="connsiteX32" fmla="*/ 2143140 w 2143140"/>
                <a:gd name="connsiteY32" fmla="*/ 1071569 h 2143138"/>
                <a:gd name="connsiteX33" fmla="*/ 2137975 w 2143140"/>
                <a:gd name="connsiteY33" fmla="*/ 1176604 h 2143138"/>
                <a:gd name="connsiteX34" fmla="*/ 2122555 w 2143140"/>
                <a:gd name="connsiteY34" fmla="*/ 1280621 h 2143138"/>
                <a:gd name="connsiteX35" fmla="*/ 2096998 w 2143140"/>
                <a:gd name="connsiteY35" fmla="*/ 1382624 h 2143138"/>
                <a:gd name="connsiteX36" fmla="*/ 2061572 w 2143140"/>
                <a:gd name="connsiteY36" fmla="*/ 1481637 h 2143138"/>
                <a:gd name="connsiteX37" fmla="*/ 2016609 w 2143140"/>
                <a:gd name="connsiteY37" fmla="*/ 1576707 h 2143138"/>
                <a:gd name="connsiteX38" fmla="*/ 1962548 w 2143140"/>
                <a:gd name="connsiteY38" fmla="*/ 1666901 h 2143138"/>
                <a:gd name="connsiteX39" fmla="*/ 1899904 w 2143140"/>
                <a:gd name="connsiteY39" fmla="*/ 1751362 h 2143138"/>
                <a:gd name="connsiteX40" fmla="*/ 1829284 w 2143140"/>
                <a:gd name="connsiteY40" fmla="*/ 1829283 h 2143138"/>
                <a:gd name="connsiteX41" fmla="*/ 1751363 w 2143140"/>
                <a:gd name="connsiteY41" fmla="*/ 1899903 h 2143138"/>
                <a:gd name="connsiteX42" fmla="*/ 1666902 w 2143140"/>
                <a:gd name="connsiteY42" fmla="*/ 1962547 h 2143138"/>
                <a:gd name="connsiteX43" fmla="*/ 1576708 w 2143140"/>
                <a:gd name="connsiteY43" fmla="*/ 2016607 h 2143138"/>
                <a:gd name="connsiteX44" fmla="*/ 1481638 w 2143140"/>
                <a:gd name="connsiteY44" fmla="*/ 2061570 h 2143138"/>
                <a:gd name="connsiteX45" fmla="*/ 1382625 w 2143140"/>
                <a:gd name="connsiteY45" fmla="*/ 2096996 h 2143138"/>
                <a:gd name="connsiteX46" fmla="*/ 1280623 w 2143140"/>
                <a:gd name="connsiteY46" fmla="*/ 2122553 h 2143138"/>
                <a:gd name="connsiteX47" fmla="*/ 1176605 w 2143140"/>
                <a:gd name="connsiteY47" fmla="*/ 2137973 h 2143138"/>
                <a:gd name="connsiteX48" fmla="*/ 1071570 w 2143140"/>
                <a:gd name="connsiteY48" fmla="*/ 2143138 h 2143138"/>
                <a:gd name="connsiteX49" fmla="*/ 966535 w 2143140"/>
                <a:gd name="connsiteY49" fmla="*/ 2137973 h 2143138"/>
                <a:gd name="connsiteX50" fmla="*/ 862517 w 2143140"/>
                <a:gd name="connsiteY50" fmla="*/ 2122553 h 2143138"/>
                <a:gd name="connsiteX51" fmla="*/ 760515 w 2143140"/>
                <a:gd name="connsiteY51" fmla="*/ 2096996 h 2143138"/>
                <a:gd name="connsiteX52" fmla="*/ 661502 w 2143140"/>
                <a:gd name="connsiteY52" fmla="*/ 2061570 h 2143138"/>
                <a:gd name="connsiteX53" fmla="*/ 566432 w 2143140"/>
                <a:gd name="connsiteY53" fmla="*/ 2016607 h 2143138"/>
                <a:gd name="connsiteX54" fmla="*/ 476238 w 2143140"/>
                <a:gd name="connsiteY54" fmla="*/ 1962547 h 2143138"/>
                <a:gd name="connsiteX55" fmla="*/ 391777 w 2143140"/>
                <a:gd name="connsiteY55" fmla="*/ 1899903 h 2143138"/>
                <a:gd name="connsiteX56" fmla="*/ 313856 w 2143140"/>
                <a:gd name="connsiteY56" fmla="*/ 1829283 h 2143138"/>
                <a:gd name="connsiteX57" fmla="*/ 243236 w 2143140"/>
                <a:gd name="connsiteY57" fmla="*/ 1751362 h 2143138"/>
                <a:gd name="connsiteX58" fmla="*/ 180592 w 2143140"/>
                <a:gd name="connsiteY58" fmla="*/ 1666901 h 2143138"/>
                <a:gd name="connsiteX59" fmla="*/ 126531 w 2143140"/>
                <a:gd name="connsiteY59" fmla="*/ 1576707 h 2143138"/>
                <a:gd name="connsiteX60" fmla="*/ 81568 w 2143140"/>
                <a:gd name="connsiteY60" fmla="*/ 1481637 h 2143138"/>
                <a:gd name="connsiteX61" fmla="*/ 46142 w 2143140"/>
                <a:gd name="connsiteY61" fmla="*/ 1382624 h 2143138"/>
                <a:gd name="connsiteX62" fmla="*/ 20585 w 2143140"/>
                <a:gd name="connsiteY62" fmla="*/ 1280621 h 2143138"/>
                <a:gd name="connsiteX63" fmla="*/ 5165 w 2143140"/>
                <a:gd name="connsiteY63" fmla="*/ 1176604 h 2143138"/>
                <a:gd name="connsiteX64" fmla="*/ 0 w 2143140"/>
                <a:gd name="connsiteY64" fmla="*/ 1071569 h 214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143140" h="2143138">
                  <a:moveTo>
                    <a:pt x="0" y="1071569"/>
                  </a:moveTo>
                  <a:lnTo>
                    <a:pt x="5165" y="966534"/>
                  </a:lnTo>
                  <a:lnTo>
                    <a:pt x="20585" y="862517"/>
                  </a:lnTo>
                  <a:lnTo>
                    <a:pt x="46142" y="760514"/>
                  </a:lnTo>
                  <a:lnTo>
                    <a:pt x="81568" y="661501"/>
                  </a:lnTo>
                  <a:lnTo>
                    <a:pt x="126531" y="566431"/>
                  </a:lnTo>
                  <a:lnTo>
                    <a:pt x="180592" y="476237"/>
                  </a:lnTo>
                  <a:lnTo>
                    <a:pt x="243236" y="391776"/>
                  </a:lnTo>
                  <a:lnTo>
                    <a:pt x="313856" y="313855"/>
                  </a:lnTo>
                  <a:lnTo>
                    <a:pt x="391777" y="243235"/>
                  </a:lnTo>
                  <a:lnTo>
                    <a:pt x="476238" y="180591"/>
                  </a:lnTo>
                  <a:lnTo>
                    <a:pt x="566432" y="126531"/>
                  </a:lnTo>
                  <a:lnTo>
                    <a:pt x="661502" y="81568"/>
                  </a:lnTo>
                  <a:lnTo>
                    <a:pt x="760515" y="46142"/>
                  </a:lnTo>
                  <a:lnTo>
                    <a:pt x="862517" y="20585"/>
                  </a:lnTo>
                  <a:lnTo>
                    <a:pt x="966535" y="5165"/>
                  </a:lnTo>
                  <a:lnTo>
                    <a:pt x="1071570" y="0"/>
                  </a:lnTo>
                  <a:lnTo>
                    <a:pt x="1176605" y="5165"/>
                  </a:lnTo>
                  <a:lnTo>
                    <a:pt x="1280623" y="20585"/>
                  </a:lnTo>
                  <a:lnTo>
                    <a:pt x="1382625" y="46142"/>
                  </a:lnTo>
                  <a:lnTo>
                    <a:pt x="1481638" y="81568"/>
                  </a:lnTo>
                  <a:lnTo>
                    <a:pt x="1576708" y="126531"/>
                  </a:lnTo>
                  <a:lnTo>
                    <a:pt x="1666902" y="180591"/>
                  </a:lnTo>
                  <a:lnTo>
                    <a:pt x="1751363" y="243235"/>
                  </a:lnTo>
                  <a:lnTo>
                    <a:pt x="1829284" y="313855"/>
                  </a:lnTo>
                  <a:lnTo>
                    <a:pt x="1899904" y="391776"/>
                  </a:lnTo>
                  <a:lnTo>
                    <a:pt x="1962548" y="476237"/>
                  </a:lnTo>
                  <a:lnTo>
                    <a:pt x="2016609" y="566431"/>
                  </a:lnTo>
                  <a:lnTo>
                    <a:pt x="2061572" y="661501"/>
                  </a:lnTo>
                  <a:lnTo>
                    <a:pt x="2096998" y="760514"/>
                  </a:lnTo>
                  <a:lnTo>
                    <a:pt x="2122555" y="862517"/>
                  </a:lnTo>
                  <a:lnTo>
                    <a:pt x="2137975" y="966534"/>
                  </a:lnTo>
                  <a:lnTo>
                    <a:pt x="2143140" y="1071569"/>
                  </a:lnTo>
                  <a:lnTo>
                    <a:pt x="2137975" y="1176604"/>
                  </a:lnTo>
                  <a:lnTo>
                    <a:pt x="2122555" y="1280621"/>
                  </a:lnTo>
                  <a:lnTo>
                    <a:pt x="2096998" y="1382624"/>
                  </a:lnTo>
                  <a:lnTo>
                    <a:pt x="2061572" y="1481637"/>
                  </a:lnTo>
                  <a:lnTo>
                    <a:pt x="2016609" y="1576707"/>
                  </a:lnTo>
                  <a:lnTo>
                    <a:pt x="1962548" y="1666901"/>
                  </a:lnTo>
                  <a:lnTo>
                    <a:pt x="1899904" y="1751362"/>
                  </a:lnTo>
                  <a:lnTo>
                    <a:pt x="1829284" y="1829283"/>
                  </a:lnTo>
                  <a:lnTo>
                    <a:pt x="1751363" y="1899903"/>
                  </a:lnTo>
                  <a:lnTo>
                    <a:pt x="1666902" y="1962547"/>
                  </a:lnTo>
                  <a:lnTo>
                    <a:pt x="1576708" y="2016607"/>
                  </a:lnTo>
                  <a:lnTo>
                    <a:pt x="1481638" y="2061570"/>
                  </a:lnTo>
                  <a:lnTo>
                    <a:pt x="1382625" y="2096996"/>
                  </a:lnTo>
                  <a:lnTo>
                    <a:pt x="1280623" y="2122553"/>
                  </a:lnTo>
                  <a:lnTo>
                    <a:pt x="1176605" y="2137973"/>
                  </a:lnTo>
                  <a:lnTo>
                    <a:pt x="1071570" y="2143138"/>
                  </a:lnTo>
                  <a:lnTo>
                    <a:pt x="966535" y="2137973"/>
                  </a:lnTo>
                  <a:lnTo>
                    <a:pt x="862517" y="2122553"/>
                  </a:lnTo>
                  <a:lnTo>
                    <a:pt x="760515" y="2096996"/>
                  </a:lnTo>
                  <a:lnTo>
                    <a:pt x="661502" y="2061570"/>
                  </a:lnTo>
                  <a:lnTo>
                    <a:pt x="566432" y="2016607"/>
                  </a:lnTo>
                  <a:lnTo>
                    <a:pt x="476238" y="1962547"/>
                  </a:lnTo>
                  <a:lnTo>
                    <a:pt x="391777" y="1899903"/>
                  </a:lnTo>
                  <a:lnTo>
                    <a:pt x="313856" y="1829283"/>
                  </a:lnTo>
                  <a:lnTo>
                    <a:pt x="243236" y="1751362"/>
                  </a:lnTo>
                  <a:lnTo>
                    <a:pt x="180592" y="1666901"/>
                  </a:lnTo>
                  <a:lnTo>
                    <a:pt x="126531" y="1576707"/>
                  </a:lnTo>
                  <a:lnTo>
                    <a:pt x="81568" y="1481637"/>
                  </a:lnTo>
                  <a:lnTo>
                    <a:pt x="46142" y="1382624"/>
                  </a:lnTo>
                  <a:lnTo>
                    <a:pt x="20585" y="1280621"/>
                  </a:lnTo>
                  <a:lnTo>
                    <a:pt x="5165" y="1176604"/>
                  </a:lnTo>
                  <a:lnTo>
                    <a:pt x="0" y="1071569"/>
                  </a:lnTo>
                  <a:close/>
                </a:path>
              </a:pathLst>
            </a:custGeom>
            <a:noFill/>
            <a:ln w="9525">
              <a:solidFill>
                <a:srgbClr val="BB30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defRPr/>
              </a:pPr>
              <a:endParaRPr lang="x-none" sz="1350">
                <a:solidFill>
                  <a:srgbClr val="521270"/>
                </a:solidFill>
                <a:latin typeface="Verdana"/>
                <a:cs typeface="Verdana"/>
              </a:endParaRPr>
            </a:p>
          </p:txBody>
        </p:sp>
        <p:sp>
          <p:nvSpPr>
            <p:cNvPr id="11" name="Freeform 26"/>
            <p:cNvSpPr>
              <a:spLocks/>
            </p:cNvSpPr>
            <p:nvPr/>
          </p:nvSpPr>
          <p:spPr bwMode="auto">
            <a:xfrm>
              <a:off x="328080" y="3485081"/>
              <a:ext cx="245516" cy="220091"/>
            </a:xfrm>
            <a:custGeom>
              <a:avLst/>
              <a:gdLst>
                <a:gd name="T0" fmla="*/ 0 w 208"/>
                <a:gd name="T1" fmla="*/ 430281 h 186"/>
                <a:gd name="T2" fmla="*/ 7075 w 208"/>
                <a:gd name="T3" fmla="*/ 437374 h 186"/>
                <a:gd name="T4" fmla="*/ 14150 w 208"/>
                <a:gd name="T5" fmla="*/ 432645 h 186"/>
                <a:gd name="T6" fmla="*/ 30659 w 208"/>
                <a:gd name="T7" fmla="*/ 399547 h 186"/>
                <a:gd name="T8" fmla="*/ 61317 w 208"/>
                <a:gd name="T9" fmla="*/ 378269 h 186"/>
                <a:gd name="T10" fmla="*/ 89618 w 208"/>
                <a:gd name="T11" fmla="*/ 366448 h 186"/>
                <a:gd name="T12" fmla="*/ 120276 w 208"/>
                <a:gd name="T13" fmla="*/ 359356 h 186"/>
                <a:gd name="T14" fmla="*/ 139143 w 208"/>
                <a:gd name="T15" fmla="*/ 352263 h 186"/>
                <a:gd name="T16" fmla="*/ 193385 w 208"/>
                <a:gd name="T17" fmla="*/ 288430 h 186"/>
                <a:gd name="T18" fmla="*/ 193385 w 208"/>
                <a:gd name="T19" fmla="*/ 281338 h 186"/>
                <a:gd name="T20" fmla="*/ 143860 w 208"/>
                <a:gd name="T21" fmla="*/ 208048 h 186"/>
                <a:gd name="T22" fmla="*/ 143860 w 208"/>
                <a:gd name="T23" fmla="*/ 205684 h 186"/>
                <a:gd name="T24" fmla="*/ 120276 w 208"/>
                <a:gd name="T25" fmla="*/ 160764 h 186"/>
                <a:gd name="T26" fmla="*/ 129710 w 208"/>
                <a:gd name="T27" fmla="*/ 144215 h 186"/>
                <a:gd name="T28" fmla="*/ 132068 w 208"/>
                <a:gd name="T29" fmla="*/ 139487 h 186"/>
                <a:gd name="T30" fmla="*/ 167443 w 208"/>
                <a:gd name="T31" fmla="*/ 49648 h 186"/>
                <a:gd name="T32" fmla="*/ 245269 w 208"/>
                <a:gd name="T33" fmla="*/ 14185 h 186"/>
                <a:gd name="T34" fmla="*/ 247627 w 208"/>
                <a:gd name="T35" fmla="*/ 14185 h 186"/>
                <a:gd name="T36" fmla="*/ 247627 w 208"/>
                <a:gd name="T37" fmla="*/ 14185 h 186"/>
                <a:gd name="T38" fmla="*/ 325453 w 208"/>
                <a:gd name="T39" fmla="*/ 52012 h 186"/>
                <a:gd name="T40" fmla="*/ 360828 w 208"/>
                <a:gd name="T41" fmla="*/ 141851 h 186"/>
                <a:gd name="T42" fmla="*/ 363187 w 208"/>
                <a:gd name="T43" fmla="*/ 146579 h 186"/>
                <a:gd name="T44" fmla="*/ 367904 w 208"/>
                <a:gd name="T45" fmla="*/ 160764 h 186"/>
                <a:gd name="T46" fmla="*/ 353753 w 208"/>
                <a:gd name="T47" fmla="*/ 198591 h 186"/>
                <a:gd name="T48" fmla="*/ 351395 w 208"/>
                <a:gd name="T49" fmla="*/ 200956 h 186"/>
                <a:gd name="T50" fmla="*/ 299511 w 208"/>
                <a:gd name="T51" fmla="*/ 286066 h 186"/>
                <a:gd name="T52" fmla="*/ 294794 w 208"/>
                <a:gd name="T53" fmla="*/ 290794 h 186"/>
                <a:gd name="T54" fmla="*/ 351395 w 208"/>
                <a:gd name="T55" fmla="*/ 354627 h 186"/>
                <a:gd name="T56" fmla="*/ 370262 w 208"/>
                <a:gd name="T57" fmla="*/ 361720 h 186"/>
                <a:gd name="T58" fmla="*/ 400920 w 208"/>
                <a:gd name="T59" fmla="*/ 368813 h 186"/>
                <a:gd name="T60" fmla="*/ 429221 w 208"/>
                <a:gd name="T61" fmla="*/ 378269 h 186"/>
                <a:gd name="T62" fmla="*/ 459879 w 208"/>
                <a:gd name="T63" fmla="*/ 401911 h 186"/>
                <a:gd name="T64" fmla="*/ 476388 w 208"/>
                <a:gd name="T65" fmla="*/ 432645 h 186"/>
                <a:gd name="T66" fmla="*/ 481105 w 208"/>
                <a:gd name="T67" fmla="*/ 437374 h 186"/>
                <a:gd name="T68" fmla="*/ 483463 w 208"/>
                <a:gd name="T69" fmla="*/ 437374 h 186"/>
                <a:gd name="T70" fmla="*/ 488180 w 208"/>
                <a:gd name="T71" fmla="*/ 430281 h 186"/>
                <a:gd name="T72" fmla="*/ 469313 w 208"/>
                <a:gd name="T73" fmla="*/ 392454 h 186"/>
                <a:gd name="T74" fmla="*/ 436296 w 208"/>
                <a:gd name="T75" fmla="*/ 368813 h 186"/>
                <a:gd name="T76" fmla="*/ 405637 w 208"/>
                <a:gd name="T77" fmla="*/ 354627 h 186"/>
                <a:gd name="T78" fmla="*/ 374979 w 208"/>
                <a:gd name="T79" fmla="*/ 349899 h 186"/>
                <a:gd name="T80" fmla="*/ 356112 w 208"/>
                <a:gd name="T81" fmla="*/ 342807 h 186"/>
                <a:gd name="T82" fmla="*/ 308945 w 208"/>
                <a:gd name="T83" fmla="*/ 293159 h 186"/>
                <a:gd name="T84" fmla="*/ 363187 w 208"/>
                <a:gd name="T85" fmla="*/ 205684 h 186"/>
                <a:gd name="T86" fmla="*/ 382054 w 208"/>
                <a:gd name="T87" fmla="*/ 160764 h 186"/>
                <a:gd name="T88" fmla="*/ 374979 w 208"/>
                <a:gd name="T89" fmla="*/ 137123 h 186"/>
                <a:gd name="T90" fmla="*/ 334887 w 208"/>
                <a:gd name="T91" fmla="*/ 40191 h 186"/>
                <a:gd name="T92" fmla="*/ 247627 w 208"/>
                <a:gd name="T93" fmla="*/ 0 h 186"/>
                <a:gd name="T94" fmla="*/ 245269 w 208"/>
                <a:gd name="T95" fmla="*/ 0 h 186"/>
                <a:gd name="T96" fmla="*/ 160368 w 208"/>
                <a:gd name="T97" fmla="*/ 37827 h 186"/>
                <a:gd name="T98" fmla="*/ 120276 w 208"/>
                <a:gd name="T99" fmla="*/ 134758 h 186"/>
                <a:gd name="T100" fmla="*/ 106126 w 208"/>
                <a:gd name="T101" fmla="*/ 160764 h 186"/>
                <a:gd name="T102" fmla="*/ 132068 w 208"/>
                <a:gd name="T103" fmla="*/ 212776 h 186"/>
                <a:gd name="T104" fmla="*/ 181593 w 208"/>
                <a:gd name="T105" fmla="*/ 290794 h 186"/>
                <a:gd name="T106" fmla="*/ 134426 w 208"/>
                <a:gd name="T107" fmla="*/ 340442 h 186"/>
                <a:gd name="T108" fmla="*/ 117918 w 208"/>
                <a:gd name="T109" fmla="*/ 345171 h 186"/>
                <a:gd name="T110" fmla="*/ 84901 w 208"/>
                <a:gd name="T111" fmla="*/ 352263 h 186"/>
                <a:gd name="T112" fmla="*/ 51884 w 208"/>
                <a:gd name="T113" fmla="*/ 366448 h 186"/>
                <a:gd name="T114" fmla="*/ 18867 w 208"/>
                <a:gd name="T115" fmla="*/ 392454 h 186"/>
                <a:gd name="T116" fmla="*/ 0 w 208"/>
                <a:gd name="T117" fmla="*/ 430281 h 1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08" h="186">
                  <a:moveTo>
                    <a:pt x="0" y="182"/>
                  </a:moveTo>
                  <a:cubicBezTo>
                    <a:pt x="0" y="184"/>
                    <a:pt x="1" y="185"/>
                    <a:pt x="3" y="185"/>
                  </a:cubicBezTo>
                  <a:cubicBezTo>
                    <a:pt x="4" y="186"/>
                    <a:pt x="5" y="185"/>
                    <a:pt x="6" y="183"/>
                  </a:cubicBezTo>
                  <a:cubicBezTo>
                    <a:pt x="7" y="178"/>
                    <a:pt x="10" y="173"/>
                    <a:pt x="13" y="169"/>
                  </a:cubicBezTo>
                  <a:cubicBezTo>
                    <a:pt x="16" y="165"/>
                    <a:pt x="20" y="162"/>
                    <a:pt x="26" y="160"/>
                  </a:cubicBezTo>
                  <a:cubicBezTo>
                    <a:pt x="31" y="158"/>
                    <a:pt x="35" y="156"/>
                    <a:pt x="38" y="155"/>
                  </a:cubicBezTo>
                  <a:cubicBezTo>
                    <a:pt x="41" y="154"/>
                    <a:pt x="45" y="153"/>
                    <a:pt x="51" y="152"/>
                  </a:cubicBezTo>
                  <a:cubicBezTo>
                    <a:pt x="55" y="151"/>
                    <a:pt x="58" y="150"/>
                    <a:pt x="59" y="149"/>
                  </a:cubicBezTo>
                  <a:cubicBezTo>
                    <a:pt x="72" y="144"/>
                    <a:pt x="80" y="135"/>
                    <a:pt x="82" y="122"/>
                  </a:cubicBezTo>
                  <a:cubicBezTo>
                    <a:pt x="83" y="121"/>
                    <a:pt x="82" y="120"/>
                    <a:pt x="82" y="119"/>
                  </a:cubicBezTo>
                  <a:cubicBezTo>
                    <a:pt x="73" y="111"/>
                    <a:pt x="66" y="101"/>
                    <a:pt x="61" y="88"/>
                  </a:cubicBezTo>
                  <a:cubicBezTo>
                    <a:pt x="61" y="88"/>
                    <a:pt x="61" y="87"/>
                    <a:pt x="61" y="87"/>
                  </a:cubicBezTo>
                  <a:cubicBezTo>
                    <a:pt x="54" y="80"/>
                    <a:pt x="51" y="73"/>
                    <a:pt x="51" y="68"/>
                  </a:cubicBezTo>
                  <a:cubicBezTo>
                    <a:pt x="51" y="65"/>
                    <a:pt x="52" y="62"/>
                    <a:pt x="55" y="61"/>
                  </a:cubicBezTo>
                  <a:cubicBezTo>
                    <a:pt x="56" y="61"/>
                    <a:pt x="56" y="60"/>
                    <a:pt x="56" y="59"/>
                  </a:cubicBezTo>
                  <a:cubicBezTo>
                    <a:pt x="57" y="44"/>
                    <a:pt x="62" y="31"/>
                    <a:pt x="71" y="21"/>
                  </a:cubicBezTo>
                  <a:cubicBezTo>
                    <a:pt x="81" y="11"/>
                    <a:pt x="92" y="6"/>
                    <a:pt x="104" y="6"/>
                  </a:cubicBezTo>
                  <a:lnTo>
                    <a:pt x="105" y="6"/>
                  </a:lnTo>
                  <a:cubicBezTo>
                    <a:pt x="105" y="6"/>
                    <a:pt x="105" y="6"/>
                    <a:pt x="105" y="6"/>
                  </a:cubicBezTo>
                  <a:cubicBezTo>
                    <a:pt x="118" y="6"/>
                    <a:pt x="129" y="11"/>
                    <a:pt x="138" y="22"/>
                  </a:cubicBezTo>
                  <a:cubicBezTo>
                    <a:pt x="148" y="32"/>
                    <a:pt x="152" y="45"/>
                    <a:pt x="153" y="60"/>
                  </a:cubicBezTo>
                  <a:cubicBezTo>
                    <a:pt x="153" y="61"/>
                    <a:pt x="153" y="61"/>
                    <a:pt x="154" y="62"/>
                  </a:cubicBezTo>
                  <a:cubicBezTo>
                    <a:pt x="155" y="63"/>
                    <a:pt x="156" y="65"/>
                    <a:pt x="156" y="68"/>
                  </a:cubicBezTo>
                  <a:cubicBezTo>
                    <a:pt x="156" y="73"/>
                    <a:pt x="154" y="78"/>
                    <a:pt x="150" y="84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4" y="100"/>
                    <a:pt x="137" y="112"/>
                    <a:pt x="127" y="121"/>
                  </a:cubicBezTo>
                  <a:cubicBezTo>
                    <a:pt x="126" y="121"/>
                    <a:pt x="125" y="122"/>
                    <a:pt x="125" y="123"/>
                  </a:cubicBezTo>
                  <a:cubicBezTo>
                    <a:pt x="127" y="135"/>
                    <a:pt x="135" y="145"/>
                    <a:pt x="149" y="150"/>
                  </a:cubicBezTo>
                  <a:cubicBezTo>
                    <a:pt x="150" y="151"/>
                    <a:pt x="153" y="152"/>
                    <a:pt x="157" y="153"/>
                  </a:cubicBezTo>
                  <a:cubicBezTo>
                    <a:pt x="163" y="154"/>
                    <a:pt x="167" y="155"/>
                    <a:pt x="170" y="156"/>
                  </a:cubicBezTo>
                  <a:cubicBezTo>
                    <a:pt x="173" y="157"/>
                    <a:pt x="177" y="159"/>
                    <a:pt x="182" y="160"/>
                  </a:cubicBezTo>
                  <a:cubicBezTo>
                    <a:pt x="187" y="163"/>
                    <a:pt x="191" y="166"/>
                    <a:pt x="195" y="170"/>
                  </a:cubicBezTo>
                  <a:cubicBezTo>
                    <a:pt x="198" y="173"/>
                    <a:pt x="200" y="178"/>
                    <a:pt x="202" y="183"/>
                  </a:cubicBezTo>
                  <a:cubicBezTo>
                    <a:pt x="202" y="185"/>
                    <a:pt x="203" y="185"/>
                    <a:pt x="204" y="185"/>
                  </a:cubicBezTo>
                  <a:cubicBezTo>
                    <a:pt x="205" y="185"/>
                    <a:pt x="205" y="185"/>
                    <a:pt x="205" y="185"/>
                  </a:cubicBezTo>
                  <a:cubicBezTo>
                    <a:pt x="207" y="185"/>
                    <a:pt x="208" y="184"/>
                    <a:pt x="207" y="182"/>
                  </a:cubicBezTo>
                  <a:cubicBezTo>
                    <a:pt x="206" y="176"/>
                    <a:pt x="203" y="171"/>
                    <a:pt x="199" y="166"/>
                  </a:cubicBezTo>
                  <a:cubicBezTo>
                    <a:pt x="196" y="162"/>
                    <a:pt x="191" y="158"/>
                    <a:pt x="185" y="156"/>
                  </a:cubicBezTo>
                  <a:cubicBezTo>
                    <a:pt x="180" y="153"/>
                    <a:pt x="176" y="151"/>
                    <a:pt x="172" y="150"/>
                  </a:cubicBezTo>
                  <a:cubicBezTo>
                    <a:pt x="168" y="149"/>
                    <a:pt x="164" y="148"/>
                    <a:pt x="159" y="148"/>
                  </a:cubicBezTo>
                  <a:cubicBezTo>
                    <a:pt x="154" y="146"/>
                    <a:pt x="152" y="146"/>
                    <a:pt x="151" y="145"/>
                  </a:cubicBezTo>
                  <a:cubicBezTo>
                    <a:pt x="140" y="140"/>
                    <a:pt x="133" y="134"/>
                    <a:pt x="131" y="124"/>
                  </a:cubicBezTo>
                  <a:cubicBezTo>
                    <a:pt x="141" y="115"/>
                    <a:pt x="150" y="103"/>
                    <a:pt x="154" y="87"/>
                  </a:cubicBezTo>
                  <a:cubicBezTo>
                    <a:pt x="160" y="80"/>
                    <a:pt x="162" y="74"/>
                    <a:pt x="162" y="68"/>
                  </a:cubicBezTo>
                  <a:cubicBezTo>
                    <a:pt x="162" y="64"/>
                    <a:pt x="161" y="61"/>
                    <a:pt x="159" y="58"/>
                  </a:cubicBezTo>
                  <a:cubicBezTo>
                    <a:pt x="158" y="42"/>
                    <a:pt x="152" y="28"/>
                    <a:pt x="142" y="17"/>
                  </a:cubicBezTo>
                  <a:cubicBezTo>
                    <a:pt x="132" y="6"/>
                    <a:pt x="119" y="0"/>
                    <a:pt x="105" y="0"/>
                  </a:cubicBezTo>
                  <a:lnTo>
                    <a:pt x="104" y="0"/>
                  </a:lnTo>
                  <a:cubicBezTo>
                    <a:pt x="90" y="0"/>
                    <a:pt x="78" y="5"/>
                    <a:pt x="68" y="16"/>
                  </a:cubicBezTo>
                  <a:cubicBezTo>
                    <a:pt x="57" y="27"/>
                    <a:pt x="52" y="41"/>
                    <a:pt x="51" y="57"/>
                  </a:cubicBezTo>
                  <a:cubicBezTo>
                    <a:pt x="47" y="60"/>
                    <a:pt x="45" y="63"/>
                    <a:pt x="45" y="68"/>
                  </a:cubicBezTo>
                  <a:cubicBezTo>
                    <a:pt x="45" y="75"/>
                    <a:pt x="49" y="83"/>
                    <a:pt x="56" y="90"/>
                  </a:cubicBezTo>
                  <a:cubicBezTo>
                    <a:pt x="61" y="104"/>
                    <a:pt x="68" y="114"/>
                    <a:pt x="77" y="123"/>
                  </a:cubicBezTo>
                  <a:cubicBezTo>
                    <a:pt x="74" y="132"/>
                    <a:pt x="67" y="139"/>
                    <a:pt x="57" y="144"/>
                  </a:cubicBezTo>
                  <a:cubicBezTo>
                    <a:pt x="56" y="145"/>
                    <a:pt x="53" y="145"/>
                    <a:pt x="50" y="146"/>
                  </a:cubicBezTo>
                  <a:cubicBezTo>
                    <a:pt x="44" y="148"/>
                    <a:pt x="40" y="148"/>
                    <a:pt x="36" y="149"/>
                  </a:cubicBezTo>
                  <a:cubicBezTo>
                    <a:pt x="32" y="151"/>
                    <a:pt x="28" y="153"/>
                    <a:pt x="22" y="155"/>
                  </a:cubicBezTo>
                  <a:cubicBezTo>
                    <a:pt x="17" y="158"/>
                    <a:pt x="12" y="161"/>
                    <a:pt x="8" y="166"/>
                  </a:cubicBezTo>
                  <a:cubicBezTo>
                    <a:pt x="4" y="171"/>
                    <a:pt x="2" y="176"/>
                    <a:pt x="0" y="182"/>
                  </a:cubicBezTo>
                </a:path>
              </a:pathLst>
            </a:custGeom>
            <a:solidFill>
              <a:srgbClr val="1B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_tradnl" sz="1350">
                <a:solidFill>
                  <a:srgbClr val="52127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6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012: Citizen Information 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3" t="15025" r="23428" b="17362"/>
          <a:stretch/>
        </p:blipFill>
        <p:spPr>
          <a:xfrm>
            <a:off x="1025534" y="1260376"/>
            <a:ext cx="1805777" cy="1177681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3786203" y="1121881"/>
            <a:ext cx="4860000" cy="276991"/>
          </a:xfrm>
          <a:prstGeom prst="rect">
            <a:avLst/>
          </a:prstGeom>
          <a:solidFill>
            <a:srgbClr val="572A79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Verdana"/>
                <a:cs typeface="Verdana"/>
              </a:rPr>
              <a:t> Telephone Information Service </a:t>
            </a:r>
            <a:r>
              <a:rPr lang="en-US" sz="1200" b="1" smtClean="0">
                <a:solidFill>
                  <a:schemeClr val="bg1"/>
                </a:solidFill>
                <a:latin typeface="Verdana"/>
                <a:cs typeface="Verdana"/>
              </a:rPr>
              <a:t>for Citizens</a:t>
            </a:r>
            <a:endParaRPr lang="en-US" sz="1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86203" y="1480618"/>
            <a:ext cx="4860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786203" y="1766250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890210" y="1748477"/>
            <a:ext cx="460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Paid service (time-based billing)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86203" y="2058702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890210" y="2026015"/>
            <a:ext cx="460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Answers to questions of different topics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6203" y="2350148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890210" y="2314604"/>
            <a:ext cx="460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1200" dirty="0" err="1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health</a:t>
            </a:r>
            <a:r>
              <a:rPr lang="es-E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s-ES" sz="1200" dirty="0" err="1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tax-related</a:t>
            </a:r>
            <a:r>
              <a:rPr lang="es-E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s-ES" sz="1200" dirty="0" err="1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wellness</a:t>
            </a:r>
            <a:r>
              <a:rPr lang="es-E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es-ES" sz="1200" dirty="0" err="1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welfare</a:t>
            </a:r>
            <a:r>
              <a:rPr lang="es-E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, </a:t>
            </a:r>
            <a:r>
              <a:rPr lang="is-I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traffic, ...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90210" y="1444819"/>
            <a:ext cx="460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Managed by </a:t>
            </a:r>
            <a:r>
              <a:rPr lang="en-US" sz="1200" dirty="0" err="1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Generalitat</a:t>
            </a:r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 de Catalunya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1044" y="1121881"/>
            <a:ext cx="2820203" cy="1469722"/>
          </a:xfrm>
          <a:prstGeom prst="roundRect">
            <a:avLst>
              <a:gd name="adj" fmla="val 7498"/>
            </a:avLst>
          </a:prstGeom>
          <a:noFill/>
          <a:ln w="47625">
            <a:solidFill>
              <a:srgbClr val="572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23"/>
          <p:cNvSpPr>
            <a:spLocks noChangeArrowheads="1"/>
          </p:cNvSpPr>
          <p:nvPr/>
        </p:nvSpPr>
        <p:spPr bwMode="auto">
          <a:xfrm>
            <a:off x="651946" y="3531105"/>
            <a:ext cx="728245" cy="728245"/>
          </a:xfrm>
          <a:prstGeom prst="ellipse">
            <a:avLst/>
          </a:prstGeom>
          <a:solidFill>
            <a:srgbClr val="572A79"/>
          </a:solidFill>
          <a:ln w="1905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33" y="3657627"/>
            <a:ext cx="372010" cy="49353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5271" y="3721734"/>
            <a:ext cx="405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012</a:t>
            </a:r>
            <a:endParaRPr lang="en-US" sz="9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1362390" y="3735952"/>
            <a:ext cx="511519" cy="336885"/>
          </a:xfrm>
          <a:prstGeom prst="rightArrow">
            <a:avLst>
              <a:gd name="adj1" fmla="val 43214"/>
              <a:gd name="adj2" fmla="val 61875"/>
            </a:avLst>
          </a:prstGeom>
          <a:solidFill>
            <a:srgbClr val="572A7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-Turn Arrow 19"/>
          <p:cNvSpPr/>
          <p:nvPr/>
        </p:nvSpPr>
        <p:spPr>
          <a:xfrm>
            <a:off x="4803435" y="3299349"/>
            <a:ext cx="952402" cy="335437"/>
          </a:xfrm>
          <a:prstGeom prst="uturnArrow">
            <a:avLst>
              <a:gd name="adj1" fmla="val 37136"/>
              <a:gd name="adj2" fmla="val 25000"/>
              <a:gd name="adj3" fmla="val 37176"/>
              <a:gd name="adj4" fmla="val 32697"/>
              <a:gd name="adj5" fmla="val 100000"/>
            </a:avLst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380981" y="3731032"/>
            <a:ext cx="1077794" cy="743753"/>
            <a:chOff x="3417077" y="3719000"/>
            <a:chExt cx="1077794" cy="743753"/>
          </a:xfrm>
        </p:grpSpPr>
        <p:sp>
          <p:nvSpPr>
            <p:cNvPr id="21" name="Right Arrow 20"/>
            <p:cNvSpPr/>
            <p:nvPr/>
          </p:nvSpPr>
          <p:spPr>
            <a:xfrm>
              <a:off x="3417077" y="3719000"/>
              <a:ext cx="1077794" cy="336885"/>
            </a:xfrm>
            <a:prstGeom prst="rightArrow">
              <a:avLst>
                <a:gd name="adj1" fmla="val 43214"/>
                <a:gd name="adj2" fmla="val 61875"/>
              </a:avLst>
            </a:prstGeom>
            <a:solidFill>
              <a:srgbClr val="572A7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5400000">
              <a:off x="3638810" y="4033201"/>
              <a:ext cx="522218" cy="336885"/>
            </a:xfrm>
            <a:prstGeom prst="rightArrow">
              <a:avLst>
                <a:gd name="adj1" fmla="val 43214"/>
                <a:gd name="adj2" fmla="val 61875"/>
              </a:avLst>
            </a:prstGeom>
            <a:solidFill>
              <a:srgbClr val="572A7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Bent-Up Arrow 22"/>
          <p:cNvSpPr/>
          <p:nvPr/>
        </p:nvSpPr>
        <p:spPr>
          <a:xfrm>
            <a:off x="4735089" y="4198849"/>
            <a:ext cx="702863" cy="666790"/>
          </a:xfrm>
          <a:prstGeom prst="bentUpArrow">
            <a:avLst>
              <a:gd name="adj1" fmla="val 17412"/>
              <a:gd name="adj2" fmla="val 25000"/>
              <a:gd name="adj3" fmla="val 50000"/>
            </a:avLst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/>
          <p:cNvGrpSpPr/>
          <p:nvPr/>
        </p:nvGrpSpPr>
        <p:grpSpPr>
          <a:xfrm>
            <a:off x="3151089" y="4482312"/>
            <a:ext cx="1584000" cy="545955"/>
            <a:chOff x="3187185" y="4470280"/>
            <a:chExt cx="1584000" cy="545955"/>
          </a:xfrm>
        </p:grpSpPr>
        <p:sp>
          <p:nvSpPr>
            <p:cNvPr id="25" name="Rectangle 24"/>
            <p:cNvSpPr/>
            <p:nvPr/>
          </p:nvSpPr>
          <p:spPr>
            <a:xfrm>
              <a:off x="3187185" y="4470280"/>
              <a:ext cx="1584000" cy="538428"/>
            </a:xfrm>
            <a:prstGeom prst="rect">
              <a:avLst/>
            </a:prstGeom>
            <a:solidFill>
              <a:srgbClr val="CA4A9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000" rtlCol="0" anchor="ctr"/>
            <a:lstStyle/>
            <a:p>
              <a:r>
                <a:rPr lang="en-US" sz="1100" dirty="0" smtClean="0">
                  <a:latin typeface="Verdana" charset="0"/>
                  <a:ea typeface="Verdana" charset="0"/>
                  <a:cs typeface="Verdana" charset="0"/>
                </a:rPr>
                <a:t>general</a:t>
              </a:r>
            </a:p>
            <a:p>
              <a:r>
                <a:rPr lang="en-US" sz="1100" dirty="0" smtClean="0">
                  <a:latin typeface="Verdana" charset="0"/>
                  <a:ea typeface="Verdana" charset="0"/>
                  <a:cs typeface="Verdana" charset="0"/>
                </a:rPr>
                <a:t>purpose </a:t>
              </a:r>
            </a:p>
            <a:p>
              <a:r>
                <a:rPr lang="en-US" sz="1100" dirty="0" smtClean="0">
                  <a:latin typeface="Verdana" charset="0"/>
                  <a:ea typeface="Verdana" charset="0"/>
                  <a:cs typeface="Verdana" charset="0"/>
                </a:rPr>
                <a:t>agent</a:t>
              </a:r>
              <a:endParaRPr lang="en-US" sz="11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3338741" y="4546134"/>
              <a:ext cx="296202" cy="470101"/>
              <a:chOff x="3228874" y="4739552"/>
              <a:chExt cx="296202" cy="470101"/>
            </a:xfrm>
          </p:grpSpPr>
          <p:sp>
            <p:nvSpPr>
              <p:cNvPr id="27" name="Chord 26"/>
              <p:cNvSpPr/>
              <p:nvPr/>
            </p:nvSpPr>
            <p:spPr>
              <a:xfrm>
                <a:off x="3228874" y="4890627"/>
                <a:ext cx="296202" cy="319026"/>
              </a:xfrm>
              <a:prstGeom prst="chord">
                <a:avLst>
                  <a:gd name="adj1" fmla="val 8889590"/>
                  <a:gd name="adj2" fmla="val 1961444"/>
                </a:avLst>
              </a:pr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287706" y="4739552"/>
                <a:ext cx="166978" cy="151075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Chevron 29"/>
          <p:cNvSpPr/>
          <p:nvPr/>
        </p:nvSpPr>
        <p:spPr>
          <a:xfrm rot="16200000">
            <a:off x="3475360" y="3338012"/>
            <a:ext cx="61317" cy="56185"/>
          </a:xfrm>
          <a:prstGeom prst="chevron">
            <a:avLst>
              <a:gd name="adj" fmla="val 372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6039056" y="3741320"/>
            <a:ext cx="904728" cy="336885"/>
          </a:xfrm>
          <a:prstGeom prst="rightArrow">
            <a:avLst>
              <a:gd name="adj1" fmla="val 43214"/>
              <a:gd name="adj2" fmla="val 61875"/>
            </a:avLst>
          </a:prstGeom>
          <a:solidFill>
            <a:srgbClr val="572A7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1866746" y="3634785"/>
            <a:ext cx="1584000" cy="540000"/>
            <a:chOff x="1902842" y="3622753"/>
            <a:chExt cx="1584000" cy="540000"/>
          </a:xfrm>
        </p:grpSpPr>
        <p:sp>
          <p:nvSpPr>
            <p:cNvPr id="33" name="Rectangle 32"/>
            <p:cNvSpPr/>
            <p:nvPr/>
          </p:nvSpPr>
          <p:spPr>
            <a:xfrm>
              <a:off x="1902842" y="3622753"/>
              <a:ext cx="1584000" cy="540000"/>
            </a:xfrm>
            <a:prstGeom prst="rect">
              <a:avLst/>
            </a:prstGeom>
            <a:solidFill>
              <a:srgbClr val="572A78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92000" rtlCol="0" anchor="ctr"/>
            <a:lstStyle/>
            <a:p>
              <a:r>
                <a:rPr lang="en-US" sz="1200" dirty="0">
                  <a:latin typeface="Verdana" charset="0"/>
                  <a:ea typeface="Verdana" charset="0"/>
                  <a:cs typeface="Verdana" charset="0"/>
                </a:rPr>
                <a:t>v</a:t>
              </a:r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irtual </a:t>
              </a:r>
            </a:p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agent</a:t>
              </a:r>
              <a:endParaRPr lang="en-US" sz="12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2029636" y="3644883"/>
              <a:ext cx="440227" cy="419734"/>
              <a:chOff x="1792348" y="2881289"/>
              <a:chExt cx="1027178" cy="941962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2713832" y="3337759"/>
                <a:ext cx="105694" cy="169347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1792348" y="3329226"/>
                <a:ext cx="105694" cy="169347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 bwMode="auto">
              <a:xfrm>
                <a:off x="1905826" y="3051275"/>
                <a:ext cx="793248" cy="771976"/>
              </a:xfrm>
              <a:prstGeom prst="rect">
                <a:avLst/>
              </a:prstGeom>
              <a:noFill/>
              <a:ln w="1587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 bwMode="auto">
              <a:xfrm>
                <a:off x="1959216" y="3122853"/>
                <a:ext cx="350130" cy="352176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Oval 38"/>
              <p:cNvSpPr/>
              <p:nvPr/>
            </p:nvSpPr>
            <p:spPr bwMode="auto">
              <a:xfrm>
                <a:off x="2302721" y="3122853"/>
                <a:ext cx="350130" cy="352176"/>
              </a:xfrm>
              <a:prstGeom prst="ellipse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1852360" y="3273260"/>
                <a:ext cx="67540" cy="28128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2285944" y="2908779"/>
                <a:ext cx="33553" cy="138638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 bwMode="auto">
              <a:xfrm>
                <a:off x="2259520" y="2881289"/>
                <a:ext cx="86399" cy="101163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Block Arc 42"/>
              <p:cNvSpPr/>
              <p:nvPr/>
            </p:nvSpPr>
            <p:spPr bwMode="auto">
              <a:xfrm rot="10800000">
                <a:off x="2088499" y="3364623"/>
                <a:ext cx="439300" cy="368173"/>
              </a:xfrm>
              <a:prstGeom prst="blockArc">
                <a:avLst>
                  <a:gd name="adj1" fmla="val 10773127"/>
                  <a:gd name="adj2" fmla="val 21589465"/>
                  <a:gd name="adj3" fmla="val 18674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1986553" y="3147966"/>
                <a:ext cx="292954" cy="301949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2334719" y="3152604"/>
                <a:ext cx="292954" cy="301949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078357" y="3238419"/>
                <a:ext cx="111847" cy="119859"/>
              </a:xfrm>
              <a:prstGeom prst="ellipse">
                <a:avLst/>
              </a:prstGeom>
              <a:solidFill>
                <a:srgbClr val="572A78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2426608" y="3238419"/>
                <a:ext cx="111847" cy="119859"/>
              </a:xfrm>
              <a:prstGeom prst="ellipse">
                <a:avLst/>
              </a:prstGeom>
              <a:solidFill>
                <a:srgbClr val="572A78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auto">
              <a:xfrm>
                <a:off x="2691653" y="3276984"/>
                <a:ext cx="67540" cy="28128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942356" y="3646069"/>
            <a:ext cx="1626989" cy="540000"/>
            <a:chOff x="6978452" y="3634037"/>
            <a:chExt cx="1626989" cy="540000"/>
          </a:xfrm>
        </p:grpSpPr>
        <p:sp>
          <p:nvSpPr>
            <p:cNvPr id="50" name="Rounded Rectangle 49"/>
            <p:cNvSpPr/>
            <p:nvPr/>
          </p:nvSpPr>
          <p:spPr>
            <a:xfrm>
              <a:off x="6978452" y="3634037"/>
              <a:ext cx="1626989" cy="540000"/>
            </a:xfrm>
            <a:prstGeom prst="roundRect">
              <a:avLst/>
            </a:prstGeom>
            <a:solidFill>
              <a:srgbClr val="9E508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76000" rtlCol="0" anchor="ctr"/>
            <a:lstStyle/>
            <a:p>
              <a:r>
                <a:rPr lang="en-US" sz="1200" dirty="0">
                  <a:latin typeface="Verdana" charset="0"/>
                  <a:ea typeface="Verdana" charset="0"/>
                  <a:cs typeface="Verdana" charset="0"/>
                </a:rPr>
                <a:t>c</a:t>
              </a:r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all evaluation</a:t>
              </a:r>
              <a:endParaRPr lang="en-US" sz="12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1" name="Freeform 80"/>
            <p:cNvSpPr>
              <a:spLocks noEditPoints="1"/>
            </p:cNvSpPr>
            <p:nvPr/>
          </p:nvSpPr>
          <p:spPr bwMode="auto">
            <a:xfrm>
              <a:off x="7129843" y="3764417"/>
              <a:ext cx="323127" cy="294433"/>
            </a:xfrm>
            <a:custGeom>
              <a:avLst/>
              <a:gdLst>
                <a:gd name="T0" fmla="*/ 314 w 628"/>
                <a:gd name="T1" fmla="*/ 583 h 583"/>
                <a:gd name="T2" fmla="*/ 0 w 628"/>
                <a:gd name="T3" fmla="*/ 194 h 583"/>
                <a:gd name="T4" fmla="*/ 160 w 628"/>
                <a:gd name="T5" fmla="*/ 0 h 583"/>
                <a:gd name="T6" fmla="*/ 314 w 628"/>
                <a:gd name="T7" fmla="*/ 84 h 583"/>
                <a:gd name="T8" fmla="*/ 467 w 628"/>
                <a:gd name="T9" fmla="*/ 0 h 583"/>
                <a:gd name="T10" fmla="*/ 628 w 628"/>
                <a:gd name="T11" fmla="*/ 194 h 583"/>
                <a:gd name="T12" fmla="*/ 314 w 628"/>
                <a:gd name="T13" fmla="*/ 583 h 583"/>
                <a:gd name="T14" fmla="*/ 160 w 628"/>
                <a:gd name="T15" fmla="*/ 14 h 583"/>
                <a:gd name="T16" fmla="*/ 14 w 628"/>
                <a:gd name="T17" fmla="*/ 194 h 583"/>
                <a:gd name="T18" fmla="*/ 140 w 628"/>
                <a:gd name="T19" fmla="*/ 458 h 583"/>
                <a:gd name="T20" fmla="*/ 314 w 628"/>
                <a:gd name="T21" fmla="*/ 569 h 583"/>
                <a:gd name="T22" fmla="*/ 488 w 628"/>
                <a:gd name="T23" fmla="*/ 458 h 583"/>
                <a:gd name="T24" fmla="*/ 614 w 628"/>
                <a:gd name="T25" fmla="*/ 194 h 583"/>
                <a:gd name="T26" fmla="*/ 467 w 628"/>
                <a:gd name="T27" fmla="*/ 14 h 583"/>
                <a:gd name="T28" fmla="*/ 321 w 628"/>
                <a:gd name="T29" fmla="*/ 116 h 583"/>
                <a:gd name="T30" fmla="*/ 314 w 628"/>
                <a:gd name="T31" fmla="*/ 123 h 583"/>
                <a:gd name="T32" fmla="*/ 307 w 628"/>
                <a:gd name="T33" fmla="*/ 116 h 583"/>
                <a:gd name="T34" fmla="*/ 160 w 628"/>
                <a:gd name="T35" fmla="*/ 14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8" h="583">
                  <a:moveTo>
                    <a:pt x="314" y="583"/>
                  </a:moveTo>
                  <a:cubicBezTo>
                    <a:pt x="239" y="583"/>
                    <a:pt x="0" y="403"/>
                    <a:pt x="0" y="194"/>
                  </a:cubicBezTo>
                  <a:cubicBezTo>
                    <a:pt x="0" y="102"/>
                    <a:pt x="68" y="0"/>
                    <a:pt x="160" y="0"/>
                  </a:cubicBezTo>
                  <a:cubicBezTo>
                    <a:pt x="230" y="0"/>
                    <a:pt x="294" y="37"/>
                    <a:pt x="314" y="84"/>
                  </a:cubicBezTo>
                  <a:cubicBezTo>
                    <a:pt x="335" y="37"/>
                    <a:pt x="398" y="0"/>
                    <a:pt x="467" y="0"/>
                  </a:cubicBezTo>
                  <a:cubicBezTo>
                    <a:pt x="559" y="0"/>
                    <a:pt x="628" y="102"/>
                    <a:pt x="628" y="194"/>
                  </a:cubicBezTo>
                  <a:cubicBezTo>
                    <a:pt x="628" y="403"/>
                    <a:pt x="388" y="583"/>
                    <a:pt x="314" y="583"/>
                  </a:cubicBezTo>
                  <a:close/>
                  <a:moveTo>
                    <a:pt x="160" y="14"/>
                  </a:moveTo>
                  <a:cubicBezTo>
                    <a:pt x="91" y="14"/>
                    <a:pt x="14" y="91"/>
                    <a:pt x="14" y="194"/>
                  </a:cubicBezTo>
                  <a:cubicBezTo>
                    <a:pt x="14" y="312"/>
                    <a:pt x="93" y="410"/>
                    <a:pt x="140" y="458"/>
                  </a:cubicBezTo>
                  <a:cubicBezTo>
                    <a:pt x="207" y="526"/>
                    <a:pt x="282" y="569"/>
                    <a:pt x="314" y="569"/>
                  </a:cubicBezTo>
                  <a:cubicBezTo>
                    <a:pt x="345" y="569"/>
                    <a:pt x="421" y="526"/>
                    <a:pt x="488" y="458"/>
                  </a:cubicBezTo>
                  <a:cubicBezTo>
                    <a:pt x="535" y="410"/>
                    <a:pt x="614" y="312"/>
                    <a:pt x="614" y="194"/>
                  </a:cubicBezTo>
                  <a:cubicBezTo>
                    <a:pt x="614" y="91"/>
                    <a:pt x="536" y="14"/>
                    <a:pt x="467" y="14"/>
                  </a:cubicBezTo>
                  <a:cubicBezTo>
                    <a:pt x="383" y="14"/>
                    <a:pt x="321" y="68"/>
                    <a:pt x="321" y="116"/>
                  </a:cubicBezTo>
                  <a:cubicBezTo>
                    <a:pt x="321" y="120"/>
                    <a:pt x="318" y="123"/>
                    <a:pt x="314" y="123"/>
                  </a:cubicBezTo>
                  <a:cubicBezTo>
                    <a:pt x="310" y="123"/>
                    <a:pt x="307" y="120"/>
                    <a:pt x="307" y="116"/>
                  </a:cubicBezTo>
                  <a:cubicBezTo>
                    <a:pt x="307" y="58"/>
                    <a:pt x="229" y="14"/>
                    <a:pt x="160" y="14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Rounded Rectangle 51"/>
          <p:cNvSpPr/>
          <p:nvPr/>
        </p:nvSpPr>
        <p:spPr>
          <a:xfrm>
            <a:off x="551044" y="2794387"/>
            <a:ext cx="8095159" cy="396000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Project goal: </a:t>
            </a:r>
            <a:r>
              <a:rPr lang="en-US" sz="1400" b="1" dirty="0" smtClean="0">
                <a:latin typeface="Verdana" charset="0"/>
                <a:ea typeface="Verdana" charset="0"/>
                <a:cs typeface="Verdana" charset="0"/>
              </a:rPr>
              <a:t>study call routing process</a:t>
            </a:r>
            <a:endParaRPr lang="en-US" sz="14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3" name="Freeform 23"/>
          <p:cNvSpPr>
            <a:spLocks noEditPoints="1"/>
          </p:cNvSpPr>
          <p:nvPr/>
        </p:nvSpPr>
        <p:spPr bwMode="auto">
          <a:xfrm>
            <a:off x="719178" y="2825953"/>
            <a:ext cx="325635" cy="332868"/>
          </a:xfrm>
          <a:custGeom>
            <a:avLst/>
            <a:gdLst>
              <a:gd name="T0" fmla="*/ 704 w 706"/>
              <a:gd name="T1" fmla="*/ 161 h 672"/>
              <a:gd name="T2" fmla="*/ 634 w 706"/>
              <a:gd name="T3" fmla="*/ 72 h 672"/>
              <a:gd name="T4" fmla="*/ 629 w 706"/>
              <a:gd name="T5" fmla="*/ 70 h 672"/>
              <a:gd name="T6" fmla="*/ 360 w 706"/>
              <a:gd name="T7" fmla="*/ 70 h 672"/>
              <a:gd name="T8" fmla="*/ 360 w 706"/>
              <a:gd name="T9" fmla="*/ 7 h 672"/>
              <a:gd name="T10" fmla="*/ 353 w 706"/>
              <a:gd name="T11" fmla="*/ 0 h 672"/>
              <a:gd name="T12" fmla="*/ 346 w 706"/>
              <a:gd name="T13" fmla="*/ 7 h 672"/>
              <a:gd name="T14" fmla="*/ 346 w 706"/>
              <a:gd name="T15" fmla="*/ 70 h 672"/>
              <a:gd name="T16" fmla="*/ 129 w 706"/>
              <a:gd name="T17" fmla="*/ 70 h 672"/>
              <a:gd name="T18" fmla="*/ 122 w 706"/>
              <a:gd name="T19" fmla="*/ 77 h 672"/>
              <a:gd name="T20" fmla="*/ 122 w 706"/>
              <a:gd name="T21" fmla="*/ 253 h 672"/>
              <a:gd name="T22" fmla="*/ 129 w 706"/>
              <a:gd name="T23" fmla="*/ 260 h 672"/>
              <a:gd name="T24" fmla="*/ 346 w 706"/>
              <a:gd name="T25" fmla="*/ 260 h 672"/>
              <a:gd name="T26" fmla="*/ 346 w 706"/>
              <a:gd name="T27" fmla="*/ 329 h 672"/>
              <a:gd name="T28" fmla="*/ 77 w 706"/>
              <a:gd name="T29" fmla="*/ 329 h 672"/>
              <a:gd name="T30" fmla="*/ 72 w 706"/>
              <a:gd name="T31" fmla="*/ 332 h 672"/>
              <a:gd name="T32" fmla="*/ 2 w 706"/>
              <a:gd name="T33" fmla="*/ 420 h 672"/>
              <a:gd name="T34" fmla="*/ 2 w 706"/>
              <a:gd name="T35" fmla="*/ 429 h 672"/>
              <a:gd name="T36" fmla="*/ 72 w 706"/>
              <a:gd name="T37" fmla="*/ 517 h 672"/>
              <a:gd name="T38" fmla="*/ 77 w 706"/>
              <a:gd name="T39" fmla="*/ 519 h 672"/>
              <a:gd name="T40" fmla="*/ 346 w 706"/>
              <a:gd name="T41" fmla="*/ 519 h 672"/>
              <a:gd name="T42" fmla="*/ 346 w 706"/>
              <a:gd name="T43" fmla="*/ 665 h 672"/>
              <a:gd name="T44" fmla="*/ 353 w 706"/>
              <a:gd name="T45" fmla="*/ 672 h 672"/>
              <a:gd name="T46" fmla="*/ 360 w 706"/>
              <a:gd name="T47" fmla="*/ 665 h 672"/>
              <a:gd name="T48" fmla="*/ 360 w 706"/>
              <a:gd name="T49" fmla="*/ 519 h 672"/>
              <a:gd name="T50" fmla="*/ 577 w 706"/>
              <a:gd name="T51" fmla="*/ 519 h 672"/>
              <a:gd name="T52" fmla="*/ 584 w 706"/>
              <a:gd name="T53" fmla="*/ 512 h 672"/>
              <a:gd name="T54" fmla="*/ 584 w 706"/>
              <a:gd name="T55" fmla="*/ 336 h 672"/>
              <a:gd name="T56" fmla="*/ 577 w 706"/>
              <a:gd name="T57" fmla="*/ 329 h 672"/>
              <a:gd name="T58" fmla="*/ 360 w 706"/>
              <a:gd name="T59" fmla="*/ 329 h 672"/>
              <a:gd name="T60" fmla="*/ 360 w 706"/>
              <a:gd name="T61" fmla="*/ 260 h 672"/>
              <a:gd name="T62" fmla="*/ 629 w 706"/>
              <a:gd name="T63" fmla="*/ 260 h 672"/>
              <a:gd name="T64" fmla="*/ 634 w 706"/>
              <a:gd name="T65" fmla="*/ 257 h 672"/>
              <a:gd name="T66" fmla="*/ 704 w 706"/>
              <a:gd name="T67" fmla="*/ 169 h 672"/>
              <a:gd name="T68" fmla="*/ 704 w 706"/>
              <a:gd name="T69" fmla="*/ 161 h 672"/>
              <a:gd name="T70" fmla="*/ 570 w 706"/>
              <a:gd name="T71" fmla="*/ 505 h 672"/>
              <a:gd name="T72" fmla="*/ 80 w 706"/>
              <a:gd name="T73" fmla="*/ 505 h 672"/>
              <a:gd name="T74" fmla="*/ 16 w 706"/>
              <a:gd name="T75" fmla="*/ 424 h 672"/>
              <a:gd name="T76" fmla="*/ 80 w 706"/>
              <a:gd name="T77" fmla="*/ 343 h 672"/>
              <a:gd name="T78" fmla="*/ 353 w 706"/>
              <a:gd name="T79" fmla="*/ 343 h 672"/>
              <a:gd name="T80" fmla="*/ 353 w 706"/>
              <a:gd name="T81" fmla="*/ 343 h 672"/>
              <a:gd name="T82" fmla="*/ 353 w 706"/>
              <a:gd name="T83" fmla="*/ 343 h 672"/>
              <a:gd name="T84" fmla="*/ 570 w 706"/>
              <a:gd name="T85" fmla="*/ 343 h 672"/>
              <a:gd name="T86" fmla="*/ 570 w 706"/>
              <a:gd name="T87" fmla="*/ 505 h 672"/>
              <a:gd name="T88" fmla="*/ 626 w 706"/>
              <a:gd name="T89" fmla="*/ 246 h 672"/>
              <a:gd name="T90" fmla="*/ 136 w 706"/>
              <a:gd name="T91" fmla="*/ 246 h 672"/>
              <a:gd name="T92" fmla="*/ 136 w 706"/>
              <a:gd name="T93" fmla="*/ 84 h 672"/>
              <a:gd name="T94" fmla="*/ 626 w 706"/>
              <a:gd name="T95" fmla="*/ 84 h 672"/>
              <a:gd name="T96" fmla="*/ 690 w 706"/>
              <a:gd name="T97" fmla="*/ 165 h 672"/>
              <a:gd name="T98" fmla="*/ 626 w 706"/>
              <a:gd name="T99" fmla="*/ 246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06" h="672">
                <a:moveTo>
                  <a:pt x="704" y="161"/>
                </a:moveTo>
                <a:cubicBezTo>
                  <a:pt x="634" y="72"/>
                  <a:pt x="634" y="72"/>
                  <a:pt x="634" y="72"/>
                </a:cubicBezTo>
                <a:cubicBezTo>
                  <a:pt x="633" y="71"/>
                  <a:pt x="631" y="70"/>
                  <a:pt x="629" y="70"/>
                </a:cubicBezTo>
                <a:cubicBezTo>
                  <a:pt x="360" y="70"/>
                  <a:pt x="360" y="70"/>
                  <a:pt x="360" y="70"/>
                </a:cubicBezTo>
                <a:cubicBezTo>
                  <a:pt x="360" y="7"/>
                  <a:pt x="360" y="7"/>
                  <a:pt x="360" y="7"/>
                </a:cubicBezTo>
                <a:cubicBezTo>
                  <a:pt x="360" y="3"/>
                  <a:pt x="357" y="0"/>
                  <a:pt x="353" y="0"/>
                </a:cubicBezTo>
                <a:cubicBezTo>
                  <a:pt x="349" y="0"/>
                  <a:pt x="346" y="3"/>
                  <a:pt x="346" y="7"/>
                </a:cubicBezTo>
                <a:cubicBezTo>
                  <a:pt x="346" y="70"/>
                  <a:pt x="346" y="70"/>
                  <a:pt x="346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6" y="70"/>
                  <a:pt x="122" y="73"/>
                  <a:pt x="122" y="77"/>
                </a:cubicBezTo>
                <a:cubicBezTo>
                  <a:pt x="122" y="253"/>
                  <a:pt x="122" y="253"/>
                  <a:pt x="122" y="253"/>
                </a:cubicBezTo>
                <a:cubicBezTo>
                  <a:pt x="122" y="257"/>
                  <a:pt x="126" y="260"/>
                  <a:pt x="129" y="260"/>
                </a:cubicBezTo>
                <a:cubicBezTo>
                  <a:pt x="346" y="260"/>
                  <a:pt x="346" y="260"/>
                  <a:pt x="346" y="260"/>
                </a:cubicBezTo>
                <a:cubicBezTo>
                  <a:pt x="346" y="329"/>
                  <a:pt x="346" y="329"/>
                  <a:pt x="346" y="329"/>
                </a:cubicBezTo>
                <a:cubicBezTo>
                  <a:pt x="77" y="329"/>
                  <a:pt x="77" y="329"/>
                  <a:pt x="77" y="329"/>
                </a:cubicBezTo>
                <a:cubicBezTo>
                  <a:pt x="75" y="329"/>
                  <a:pt x="73" y="330"/>
                  <a:pt x="72" y="332"/>
                </a:cubicBezTo>
                <a:cubicBezTo>
                  <a:pt x="2" y="420"/>
                  <a:pt x="2" y="420"/>
                  <a:pt x="2" y="420"/>
                </a:cubicBezTo>
                <a:cubicBezTo>
                  <a:pt x="0" y="423"/>
                  <a:pt x="0" y="426"/>
                  <a:pt x="2" y="429"/>
                </a:cubicBezTo>
                <a:cubicBezTo>
                  <a:pt x="72" y="517"/>
                  <a:pt x="72" y="517"/>
                  <a:pt x="72" y="517"/>
                </a:cubicBezTo>
                <a:cubicBezTo>
                  <a:pt x="73" y="519"/>
                  <a:pt x="75" y="519"/>
                  <a:pt x="77" y="519"/>
                </a:cubicBezTo>
                <a:cubicBezTo>
                  <a:pt x="346" y="519"/>
                  <a:pt x="346" y="519"/>
                  <a:pt x="346" y="519"/>
                </a:cubicBezTo>
                <a:cubicBezTo>
                  <a:pt x="346" y="665"/>
                  <a:pt x="346" y="665"/>
                  <a:pt x="346" y="665"/>
                </a:cubicBezTo>
                <a:cubicBezTo>
                  <a:pt x="346" y="669"/>
                  <a:pt x="349" y="672"/>
                  <a:pt x="353" y="672"/>
                </a:cubicBezTo>
                <a:cubicBezTo>
                  <a:pt x="357" y="672"/>
                  <a:pt x="360" y="669"/>
                  <a:pt x="360" y="665"/>
                </a:cubicBezTo>
                <a:cubicBezTo>
                  <a:pt x="360" y="519"/>
                  <a:pt x="360" y="519"/>
                  <a:pt x="360" y="519"/>
                </a:cubicBezTo>
                <a:cubicBezTo>
                  <a:pt x="577" y="519"/>
                  <a:pt x="577" y="519"/>
                  <a:pt x="577" y="519"/>
                </a:cubicBezTo>
                <a:cubicBezTo>
                  <a:pt x="580" y="519"/>
                  <a:pt x="584" y="516"/>
                  <a:pt x="584" y="512"/>
                </a:cubicBezTo>
                <a:cubicBezTo>
                  <a:pt x="584" y="336"/>
                  <a:pt x="584" y="336"/>
                  <a:pt x="584" y="336"/>
                </a:cubicBezTo>
                <a:cubicBezTo>
                  <a:pt x="584" y="332"/>
                  <a:pt x="580" y="329"/>
                  <a:pt x="577" y="329"/>
                </a:cubicBezTo>
                <a:cubicBezTo>
                  <a:pt x="360" y="329"/>
                  <a:pt x="360" y="329"/>
                  <a:pt x="360" y="329"/>
                </a:cubicBezTo>
                <a:cubicBezTo>
                  <a:pt x="360" y="260"/>
                  <a:pt x="360" y="260"/>
                  <a:pt x="360" y="260"/>
                </a:cubicBezTo>
                <a:cubicBezTo>
                  <a:pt x="629" y="260"/>
                  <a:pt x="629" y="260"/>
                  <a:pt x="629" y="260"/>
                </a:cubicBezTo>
                <a:cubicBezTo>
                  <a:pt x="631" y="260"/>
                  <a:pt x="633" y="259"/>
                  <a:pt x="634" y="257"/>
                </a:cubicBezTo>
                <a:cubicBezTo>
                  <a:pt x="704" y="169"/>
                  <a:pt x="704" y="169"/>
                  <a:pt x="704" y="169"/>
                </a:cubicBezTo>
                <a:cubicBezTo>
                  <a:pt x="706" y="167"/>
                  <a:pt x="706" y="163"/>
                  <a:pt x="704" y="161"/>
                </a:cubicBezTo>
                <a:close/>
                <a:moveTo>
                  <a:pt x="570" y="505"/>
                </a:moveTo>
                <a:cubicBezTo>
                  <a:pt x="80" y="505"/>
                  <a:pt x="80" y="505"/>
                  <a:pt x="80" y="505"/>
                </a:cubicBezTo>
                <a:cubicBezTo>
                  <a:pt x="16" y="424"/>
                  <a:pt x="16" y="424"/>
                  <a:pt x="16" y="424"/>
                </a:cubicBezTo>
                <a:cubicBezTo>
                  <a:pt x="80" y="343"/>
                  <a:pt x="80" y="343"/>
                  <a:pt x="80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353" y="343"/>
                  <a:pt x="353" y="343"/>
                  <a:pt x="353" y="343"/>
                </a:cubicBezTo>
                <a:cubicBezTo>
                  <a:pt x="570" y="343"/>
                  <a:pt x="570" y="343"/>
                  <a:pt x="570" y="343"/>
                </a:cubicBezTo>
                <a:lnTo>
                  <a:pt x="570" y="505"/>
                </a:lnTo>
                <a:close/>
                <a:moveTo>
                  <a:pt x="626" y="246"/>
                </a:moveTo>
                <a:cubicBezTo>
                  <a:pt x="136" y="246"/>
                  <a:pt x="136" y="246"/>
                  <a:pt x="136" y="246"/>
                </a:cubicBezTo>
                <a:cubicBezTo>
                  <a:pt x="136" y="84"/>
                  <a:pt x="136" y="84"/>
                  <a:pt x="136" y="84"/>
                </a:cubicBezTo>
                <a:cubicBezTo>
                  <a:pt x="626" y="84"/>
                  <a:pt x="626" y="84"/>
                  <a:pt x="626" y="84"/>
                </a:cubicBezTo>
                <a:cubicBezTo>
                  <a:pt x="690" y="165"/>
                  <a:pt x="690" y="165"/>
                  <a:pt x="690" y="165"/>
                </a:cubicBezTo>
                <a:lnTo>
                  <a:pt x="626" y="246"/>
                </a:lnTo>
                <a:close/>
              </a:path>
            </a:pathLst>
          </a:custGeom>
          <a:solidFill>
            <a:schemeClr val="bg1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4458775" y="3634785"/>
            <a:ext cx="1584000" cy="540755"/>
            <a:chOff x="4494871" y="3622753"/>
            <a:chExt cx="1584000" cy="540755"/>
          </a:xfrm>
        </p:grpSpPr>
        <p:sp>
          <p:nvSpPr>
            <p:cNvPr id="55" name="Rectangle 54"/>
            <p:cNvSpPr/>
            <p:nvPr/>
          </p:nvSpPr>
          <p:spPr>
            <a:xfrm>
              <a:off x="4494871" y="3622753"/>
              <a:ext cx="1584000" cy="540000"/>
            </a:xfrm>
            <a:prstGeom prst="rect">
              <a:avLst/>
            </a:prstGeom>
            <a:solidFill>
              <a:srgbClr val="B75FB7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domain </a:t>
              </a:r>
            </a:p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expert</a:t>
              </a:r>
              <a:endParaRPr lang="en-US" sz="12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56" name="Chord 55"/>
            <p:cNvSpPr/>
            <p:nvPr/>
          </p:nvSpPr>
          <p:spPr>
            <a:xfrm>
              <a:off x="4671741" y="3844482"/>
              <a:ext cx="296202" cy="319026"/>
            </a:xfrm>
            <a:prstGeom prst="chord">
              <a:avLst>
                <a:gd name="adj1" fmla="val 8889590"/>
                <a:gd name="adj2" fmla="val 1961444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730573" y="3693407"/>
              <a:ext cx="166978" cy="15107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157"/>
            <p:cNvSpPr>
              <a:spLocks noChangeArrowheads="1"/>
            </p:cNvSpPr>
            <p:nvPr/>
          </p:nvSpPr>
          <p:spPr bwMode="auto">
            <a:xfrm>
              <a:off x="4805546" y="3888491"/>
              <a:ext cx="120669" cy="111708"/>
            </a:xfrm>
            <a:custGeom>
              <a:avLst/>
              <a:gdLst>
                <a:gd name="T0" fmla="*/ 309 w 634"/>
                <a:gd name="T1" fmla="*/ 88 h 619"/>
                <a:gd name="T2" fmla="*/ 309 w 634"/>
                <a:gd name="T3" fmla="*/ 88 h 619"/>
                <a:gd name="T4" fmla="*/ 176 w 634"/>
                <a:gd name="T5" fmla="*/ 235 h 619"/>
                <a:gd name="T6" fmla="*/ 309 w 634"/>
                <a:gd name="T7" fmla="*/ 367 h 619"/>
                <a:gd name="T8" fmla="*/ 456 w 634"/>
                <a:gd name="T9" fmla="*/ 235 h 619"/>
                <a:gd name="T10" fmla="*/ 309 w 634"/>
                <a:gd name="T11" fmla="*/ 88 h 619"/>
                <a:gd name="T12" fmla="*/ 309 w 634"/>
                <a:gd name="T13" fmla="*/ 323 h 619"/>
                <a:gd name="T14" fmla="*/ 309 w 634"/>
                <a:gd name="T15" fmla="*/ 323 h 619"/>
                <a:gd name="T16" fmla="*/ 221 w 634"/>
                <a:gd name="T17" fmla="*/ 235 h 619"/>
                <a:gd name="T18" fmla="*/ 309 w 634"/>
                <a:gd name="T19" fmla="*/ 132 h 619"/>
                <a:gd name="T20" fmla="*/ 412 w 634"/>
                <a:gd name="T21" fmla="*/ 235 h 619"/>
                <a:gd name="T22" fmla="*/ 309 w 634"/>
                <a:gd name="T23" fmla="*/ 323 h 619"/>
                <a:gd name="T24" fmla="*/ 530 w 634"/>
                <a:gd name="T25" fmla="*/ 338 h 619"/>
                <a:gd name="T26" fmla="*/ 530 w 634"/>
                <a:gd name="T27" fmla="*/ 338 h 619"/>
                <a:gd name="T28" fmla="*/ 559 w 634"/>
                <a:gd name="T29" fmla="*/ 235 h 619"/>
                <a:gd name="T30" fmla="*/ 309 w 634"/>
                <a:gd name="T31" fmla="*/ 0 h 619"/>
                <a:gd name="T32" fmla="*/ 73 w 634"/>
                <a:gd name="T33" fmla="*/ 235 h 619"/>
                <a:gd name="T34" fmla="*/ 103 w 634"/>
                <a:gd name="T35" fmla="*/ 338 h 619"/>
                <a:gd name="T36" fmla="*/ 0 w 634"/>
                <a:gd name="T37" fmla="*/ 500 h 619"/>
                <a:gd name="T38" fmla="*/ 117 w 634"/>
                <a:gd name="T39" fmla="*/ 530 h 619"/>
                <a:gd name="T40" fmla="*/ 206 w 634"/>
                <a:gd name="T41" fmla="*/ 618 h 619"/>
                <a:gd name="T42" fmla="*/ 294 w 634"/>
                <a:gd name="T43" fmla="*/ 471 h 619"/>
                <a:gd name="T44" fmla="*/ 309 w 634"/>
                <a:gd name="T45" fmla="*/ 471 h 619"/>
                <a:gd name="T46" fmla="*/ 324 w 634"/>
                <a:gd name="T47" fmla="*/ 471 h 619"/>
                <a:gd name="T48" fmla="*/ 412 w 634"/>
                <a:gd name="T49" fmla="*/ 618 h 619"/>
                <a:gd name="T50" fmla="*/ 500 w 634"/>
                <a:gd name="T51" fmla="*/ 530 h 619"/>
                <a:gd name="T52" fmla="*/ 633 w 634"/>
                <a:gd name="T53" fmla="*/ 500 h 619"/>
                <a:gd name="T54" fmla="*/ 530 w 634"/>
                <a:gd name="T55" fmla="*/ 338 h 619"/>
                <a:gd name="T56" fmla="*/ 206 w 634"/>
                <a:gd name="T57" fmla="*/ 544 h 619"/>
                <a:gd name="T58" fmla="*/ 206 w 634"/>
                <a:gd name="T59" fmla="*/ 544 h 619"/>
                <a:gd name="T60" fmla="*/ 147 w 634"/>
                <a:gd name="T61" fmla="*/ 500 h 619"/>
                <a:gd name="T62" fmla="*/ 58 w 634"/>
                <a:gd name="T63" fmla="*/ 471 h 619"/>
                <a:gd name="T64" fmla="*/ 117 w 634"/>
                <a:gd name="T65" fmla="*/ 382 h 619"/>
                <a:gd name="T66" fmla="*/ 250 w 634"/>
                <a:gd name="T67" fmla="*/ 456 h 619"/>
                <a:gd name="T68" fmla="*/ 206 w 634"/>
                <a:gd name="T69" fmla="*/ 544 h 619"/>
                <a:gd name="T70" fmla="*/ 309 w 634"/>
                <a:gd name="T71" fmla="*/ 426 h 619"/>
                <a:gd name="T72" fmla="*/ 309 w 634"/>
                <a:gd name="T73" fmla="*/ 426 h 619"/>
                <a:gd name="T74" fmla="*/ 117 w 634"/>
                <a:gd name="T75" fmla="*/ 235 h 619"/>
                <a:gd name="T76" fmla="*/ 309 w 634"/>
                <a:gd name="T77" fmla="*/ 29 h 619"/>
                <a:gd name="T78" fmla="*/ 515 w 634"/>
                <a:gd name="T79" fmla="*/ 235 h 619"/>
                <a:gd name="T80" fmla="*/ 309 w 634"/>
                <a:gd name="T81" fmla="*/ 426 h 619"/>
                <a:gd name="T82" fmla="*/ 485 w 634"/>
                <a:gd name="T83" fmla="*/ 500 h 619"/>
                <a:gd name="T84" fmla="*/ 485 w 634"/>
                <a:gd name="T85" fmla="*/ 500 h 619"/>
                <a:gd name="T86" fmla="*/ 426 w 634"/>
                <a:gd name="T87" fmla="*/ 544 h 619"/>
                <a:gd name="T88" fmla="*/ 368 w 634"/>
                <a:gd name="T89" fmla="*/ 456 h 619"/>
                <a:gd name="T90" fmla="*/ 500 w 634"/>
                <a:gd name="T91" fmla="*/ 382 h 619"/>
                <a:gd name="T92" fmla="*/ 559 w 634"/>
                <a:gd name="T93" fmla="*/ 471 h 619"/>
                <a:gd name="T94" fmla="*/ 485 w 634"/>
                <a:gd name="T95" fmla="*/ 50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4" h="619">
                  <a:moveTo>
                    <a:pt x="309" y="88"/>
                  </a:moveTo>
                  <a:lnTo>
                    <a:pt x="309" y="88"/>
                  </a:lnTo>
                  <a:cubicBezTo>
                    <a:pt x="235" y="88"/>
                    <a:pt x="176" y="162"/>
                    <a:pt x="176" y="235"/>
                  </a:cubicBezTo>
                  <a:cubicBezTo>
                    <a:pt x="176" y="309"/>
                    <a:pt x="235" y="367"/>
                    <a:pt x="309" y="367"/>
                  </a:cubicBezTo>
                  <a:cubicBezTo>
                    <a:pt x="383" y="367"/>
                    <a:pt x="456" y="309"/>
                    <a:pt x="456" y="235"/>
                  </a:cubicBezTo>
                  <a:cubicBezTo>
                    <a:pt x="456" y="162"/>
                    <a:pt x="383" y="88"/>
                    <a:pt x="309" y="88"/>
                  </a:cubicBezTo>
                  <a:close/>
                  <a:moveTo>
                    <a:pt x="309" y="323"/>
                  </a:moveTo>
                  <a:lnTo>
                    <a:pt x="309" y="323"/>
                  </a:lnTo>
                  <a:cubicBezTo>
                    <a:pt x="265" y="323"/>
                    <a:pt x="221" y="279"/>
                    <a:pt x="221" y="235"/>
                  </a:cubicBezTo>
                  <a:cubicBezTo>
                    <a:pt x="221" y="176"/>
                    <a:pt x="265" y="132"/>
                    <a:pt x="309" y="132"/>
                  </a:cubicBezTo>
                  <a:cubicBezTo>
                    <a:pt x="368" y="132"/>
                    <a:pt x="412" y="176"/>
                    <a:pt x="412" y="235"/>
                  </a:cubicBezTo>
                  <a:cubicBezTo>
                    <a:pt x="412" y="279"/>
                    <a:pt x="368" y="323"/>
                    <a:pt x="309" y="323"/>
                  </a:cubicBezTo>
                  <a:close/>
                  <a:moveTo>
                    <a:pt x="530" y="338"/>
                  </a:moveTo>
                  <a:lnTo>
                    <a:pt x="530" y="338"/>
                  </a:lnTo>
                  <a:cubicBezTo>
                    <a:pt x="544" y="309"/>
                    <a:pt x="559" y="264"/>
                    <a:pt x="559" y="235"/>
                  </a:cubicBezTo>
                  <a:cubicBezTo>
                    <a:pt x="559" y="103"/>
                    <a:pt x="441" y="0"/>
                    <a:pt x="309" y="0"/>
                  </a:cubicBezTo>
                  <a:cubicBezTo>
                    <a:pt x="176" y="0"/>
                    <a:pt x="73" y="103"/>
                    <a:pt x="73" y="235"/>
                  </a:cubicBezTo>
                  <a:cubicBezTo>
                    <a:pt x="73" y="264"/>
                    <a:pt x="88" y="309"/>
                    <a:pt x="103" y="338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58" y="515"/>
                    <a:pt x="117" y="530"/>
                  </a:cubicBezTo>
                  <a:cubicBezTo>
                    <a:pt x="162" y="574"/>
                    <a:pt x="206" y="618"/>
                    <a:pt x="206" y="618"/>
                  </a:cubicBezTo>
                  <a:cubicBezTo>
                    <a:pt x="294" y="471"/>
                    <a:pt x="294" y="471"/>
                    <a:pt x="294" y="471"/>
                  </a:cubicBezTo>
                  <a:cubicBezTo>
                    <a:pt x="309" y="471"/>
                    <a:pt x="309" y="471"/>
                    <a:pt x="309" y="471"/>
                  </a:cubicBezTo>
                  <a:cubicBezTo>
                    <a:pt x="324" y="471"/>
                    <a:pt x="324" y="471"/>
                    <a:pt x="324" y="471"/>
                  </a:cubicBezTo>
                  <a:cubicBezTo>
                    <a:pt x="412" y="618"/>
                    <a:pt x="412" y="618"/>
                    <a:pt x="412" y="618"/>
                  </a:cubicBezTo>
                  <a:cubicBezTo>
                    <a:pt x="412" y="618"/>
                    <a:pt x="456" y="574"/>
                    <a:pt x="500" y="530"/>
                  </a:cubicBezTo>
                  <a:cubicBezTo>
                    <a:pt x="559" y="515"/>
                    <a:pt x="633" y="500"/>
                    <a:pt x="633" y="500"/>
                  </a:cubicBezTo>
                  <a:lnTo>
                    <a:pt x="530" y="338"/>
                  </a:lnTo>
                  <a:close/>
                  <a:moveTo>
                    <a:pt x="206" y="544"/>
                  </a:moveTo>
                  <a:lnTo>
                    <a:pt x="206" y="544"/>
                  </a:lnTo>
                  <a:cubicBezTo>
                    <a:pt x="206" y="544"/>
                    <a:pt x="176" y="530"/>
                    <a:pt x="147" y="500"/>
                  </a:cubicBezTo>
                  <a:cubicBezTo>
                    <a:pt x="103" y="485"/>
                    <a:pt x="58" y="471"/>
                    <a:pt x="58" y="471"/>
                  </a:cubicBezTo>
                  <a:cubicBezTo>
                    <a:pt x="117" y="382"/>
                    <a:pt x="117" y="382"/>
                    <a:pt x="117" y="382"/>
                  </a:cubicBezTo>
                  <a:cubicBezTo>
                    <a:pt x="147" y="412"/>
                    <a:pt x="206" y="456"/>
                    <a:pt x="250" y="456"/>
                  </a:cubicBezTo>
                  <a:lnTo>
                    <a:pt x="206" y="544"/>
                  </a:lnTo>
                  <a:close/>
                  <a:moveTo>
                    <a:pt x="309" y="426"/>
                  </a:moveTo>
                  <a:lnTo>
                    <a:pt x="309" y="426"/>
                  </a:lnTo>
                  <a:cubicBezTo>
                    <a:pt x="206" y="426"/>
                    <a:pt x="117" y="338"/>
                    <a:pt x="117" y="235"/>
                  </a:cubicBezTo>
                  <a:cubicBezTo>
                    <a:pt x="117" y="117"/>
                    <a:pt x="206" y="29"/>
                    <a:pt x="309" y="29"/>
                  </a:cubicBezTo>
                  <a:cubicBezTo>
                    <a:pt x="426" y="29"/>
                    <a:pt x="515" y="117"/>
                    <a:pt x="515" y="235"/>
                  </a:cubicBezTo>
                  <a:cubicBezTo>
                    <a:pt x="515" y="338"/>
                    <a:pt x="426" y="426"/>
                    <a:pt x="309" y="426"/>
                  </a:cubicBezTo>
                  <a:close/>
                  <a:moveTo>
                    <a:pt x="485" y="500"/>
                  </a:moveTo>
                  <a:lnTo>
                    <a:pt x="485" y="500"/>
                  </a:lnTo>
                  <a:cubicBezTo>
                    <a:pt x="456" y="530"/>
                    <a:pt x="426" y="544"/>
                    <a:pt x="426" y="544"/>
                  </a:cubicBezTo>
                  <a:cubicBezTo>
                    <a:pt x="368" y="456"/>
                    <a:pt x="368" y="456"/>
                    <a:pt x="368" y="456"/>
                  </a:cubicBezTo>
                  <a:cubicBezTo>
                    <a:pt x="426" y="456"/>
                    <a:pt x="471" y="412"/>
                    <a:pt x="500" y="382"/>
                  </a:cubicBezTo>
                  <a:cubicBezTo>
                    <a:pt x="559" y="471"/>
                    <a:pt x="559" y="471"/>
                    <a:pt x="559" y="471"/>
                  </a:cubicBezTo>
                  <a:cubicBezTo>
                    <a:pt x="559" y="471"/>
                    <a:pt x="530" y="485"/>
                    <a:pt x="485" y="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243797" tIns="121899" rIns="243797" bIns="121899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611175" y="3787185"/>
            <a:ext cx="1584000" cy="540755"/>
            <a:chOff x="4494871" y="3622753"/>
            <a:chExt cx="1584000" cy="540755"/>
          </a:xfrm>
        </p:grpSpPr>
        <p:sp>
          <p:nvSpPr>
            <p:cNvPr id="80" name="Rectangle 79"/>
            <p:cNvSpPr/>
            <p:nvPr/>
          </p:nvSpPr>
          <p:spPr>
            <a:xfrm>
              <a:off x="4494871" y="3622753"/>
              <a:ext cx="1584000" cy="540000"/>
            </a:xfrm>
            <a:prstGeom prst="rect">
              <a:avLst/>
            </a:prstGeom>
            <a:solidFill>
              <a:srgbClr val="B75FB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domain </a:t>
              </a:r>
            </a:p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expert</a:t>
              </a:r>
              <a:endParaRPr lang="en-US" sz="12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1" name="Chord 80"/>
            <p:cNvSpPr/>
            <p:nvPr/>
          </p:nvSpPr>
          <p:spPr>
            <a:xfrm>
              <a:off x="4671741" y="3844482"/>
              <a:ext cx="296202" cy="319026"/>
            </a:xfrm>
            <a:prstGeom prst="chord">
              <a:avLst>
                <a:gd name="adj1" fmla="val 8889590"/>
                <a:gd name="adj2" fmla="val 1961444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730573" y="3693407"/>
              <a:ext cx="166978" cy="15107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157"/>
            <p:cNvSpPr>
              <a:spLocks noChangeArrowheads="1"/>
            </p:cNvSpPr>
            <p:nvPr/>
          </p:nvSpPr>
          <p:spPr bwMode="auto">
            <a:xfrm>
              <a:off x="4805546" y="3888491"/>
              <a:ext cx="120669" cy="111708"/>
            </a:xfrm>
            <a:custGeom>
              <a:avLst/>
              <a:gdLst>
                <a:gd name="T0" fmla="*/ 309 w 634"/>
                <a:gd name="T1" fmla="*/ 88 h 619"/>
                <a:gd name="T2" fmla="*/ 309 w 634"/>
                <a:gd name="T3" fmla="*/ 88 h 619"/>
                <a:gd name="T4" fmla="*/ 176 w 634"/>
                <a:gd name="T5" fmla="*/ 235 h 619"/>
                <a:gd name="T6" fmla="*/ 309 w 634"/>
                <a:gd name="T7" fmla="*/ 367 h 619"/>
                <a:gd name="T8" fmla="*/ 456 w 634"/>
                <a:gd name="T9" fmla="*/ 235 h 619"/>
                <a:gd name="T10" fmla="*/ 309 w 634"/>
                <a:gd name="T11" fmla="*/ 88 h 619"/>
                <a:gd name="T12" fmla="*/ 309 w 634"/>
                <a:gd name="T13" fmla="*/ 323 h 619"/>
                <a:gd name="T14" fmla="*/ 309 w 634"/>
                <a:gd name="T15" fmla="*/ 323 h 619"/>
                <a:gd name="T16" fmla="*/ 221 w 634"/>
                <a:gd name="T17" fmla="*/ 235 h 619"/>
                <a:gd name="T18" fmla="*/ 309 w 634"/>
                <a:gd name="T19" fmla="*/ 132 h 619"/>
                <a:gd name="T20" fmla="*/ 412 w 634"/>
                <a:gd name="T21" fmla="*/ 235 h 619"/>
                <a:gd name="T22" fmla="*/ 309 w 634"/>
                <a:gd name="T23" fmla="*/ 323 h 619"/>
                <a:gd name="T24" fmla="*/ 530 w 634"/>
                <a:gd name="T25" fmla="*/ 338 h 619"/>
                <a:gd name="T26" fmla="*/ 530 w 634"/>
                <a:gd name="T27" fmla="*/ 338 h 619"/>
                <a:gd name="T28" fmla="*/ 559 w 634"/>
                <a:gd name="T29" fmla="*/ 235 h 619"/>
                <a:gd name="T30" fmla="*/ 309 w 634"/>
                <a:gd name="T31" fmla="*/ 0 h 619"/>
                <a:gd name="T32" fmla="*/ 73 w 634"/>
                <a:gd name="T33" fmla="*/ 235 h 619"/>
                <a:gd name="T34" fmla="*/ 103 w 634"/>
                <a:gd name="T35" fmla="*/ 338 h 619"/>
                <a:gd name="T36" fmla="*/ 0 w 634"/>
                <a:gd name="T37" fmla="*/ 500 h 619"/>
                <a:gd name="T38" fmla="*/ 117 w 634"/>
                <a:gd name="T39" fmla="*/ 530 h 619"/>
                <a:gd name="T40" fmla="*/ 206 w 634"/>
                <a:gd name="T41" fmla="*/ 618 h 619"/>
                <a:gd name="T42" fmla="*/ 294 w 634"/>
                <a:gd name="T43" fmla="*/ 471 h 619"/>
                <a:gd name="T44" fmla="*/ 309 w 634"/>
                <a:gd name="T45" fmla="*/ 471 h 619"/>
                <a:gd name="T46" fmla="*/ 324 w 634"/>
                <a:gd name="T47" fmla="*/ 471 h 619"/>
                <a:gd name="T48" fmla="*/ 412 w 634"/>
                <a:gd name="T49" fmla="*/ 618 h 619"/>
                <a:gd name="T50" fmla="*/ 500 w 634"/>
                <a:gd name="T51" fmla="*/ 530 h 619"/>
                <a:gd name="T52" fmla="*/ 633 w 634"/>
                <a:gd name="T53" fmla="*/ 500 h 619"/>
                <a:gd name="T54" fmla="*/ 530 w 634"/>
                <a:gd name="T55" fmla="*/ 338 h 619"/>
                <a:gd name="T56" fmla="*/ 206 w 634"/>
                <a:gd name="T57" fmla="*/ 544 h 619"/>
                <a:gd name="T58" fmla="*/ 206 w 634"/>
                <a:gd name="T59" fmla="*/ 544 h 619"/>
                <a:gd name="T60" fmla="*/ 147 w 634"/>
                <a:gd name="T61" fmla="*/ 500 h 619"/>
                <a:gd name="T62" fmla="*/ 58 w 634"/>
                <a:gd name="T63" fmla="*/ 471 h 619"/>
                <a:gd name="T64" fmla="*/ 117 w 634"/>
                <a:gd name="T65" fmla="*/ 382 h 619"/>
                <a:gd name="T66" fmla="*/ 250 w 634"/>
                <a:gd name="T67" fmla="*/ 456 h 619"/>
                <a:gd name="T68" fmla="*/ 206 w 634"/>
                <a:gd name="T69" fmla="*/ 544 h 619"/>
                <a:gd name="T70" fmla="*/ 309 w 634"/>
                <a:gd name="T71" fmla="*/ 426 h 619"/>
                <a:gd name="T72" fmla="*/ 309 w 634"/>
                <a:gd name="T73" fmla="*/ 426 h 619"/>
                <a:gd name="T74" fmla="*/ 117 w 634"/>
                <a:gd name="T75" fmla="*/ 235 h 619"/>
                <a:gd name="T76" fmla="*/ 309 w 634"/>
                <a:gd name="T77" fmla="*/ 29 h 619"/>
                <a:gd name="T78" fmla="*/ 515 w 634"/>
                <a:gd name="T79" fmla="*/ 235 h 619"/>
                <a:gd name="T80" fmla="*/ 309 w 634"/>
                <a:gd name="T81" fmla="*/ 426 h 619"/>
                <a:gd name="T82" fmla="*/ 485 w 634"/>
                <a:gd name="T83" fmla="*/ 500 h 619"/>
                <a:gd name="T84" fmla="*/ 485 w 634"/>
                <a:gd name="T85" fmla="*/ 500 h 619"/>
                <a:gd name="T86" fmla="*/ 426 w 634"/>
                <a:gd name="T87" fmla="*/ 544 h 619"/>
                <a:gd name="T88" fmla="*/ 368 w 634"/>
                <a:gd name="T89" fmla="*/ 456 h 619"/>
                <a:gd name="T90" fmla="*/ 500 w 634"/>
                <a:gd name="T91" fmla="*/ 382 h 619"/>
                <a:gd name="T92" fmla="*/ 559 w 634"/>
                <a:gd name="T93" fmla="*/ 471 h 619"/>
                <a:gd name="T94" fmla="*/ 485 w 634"/>
                <a:gd name="T95" fmla="*/ 50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4" h="619">
                  <a:moveTo>
                    <a:pt x="309" y="88"/>
                  </a:moveTo>
                  <a:lnTo>
                    <a:pt x="309" y="88"/>
                  </a:lnTo>
                  <a:cubicBezTo>
                    <a:pt x="235" y="88"/>
                    <a:pt x="176" y="162"/>
                    <a:pt x="176" y="235"/>
                  </a:cubicBezTo>
                  <a:cubicBezTo>
                    <a:pt x="176" y="309"/>
                    <a:pt x="235" y="367"/>
                    <a:pt x="309" y="367"/>
                  </a:cubicBezTo>
                  <a:cubicBezTo>
                    <a:pt x="383" y="367"/>
                    <a:pt x="456" y="309"/>
                    <a:pt x="456" y="235"/>
                  </a:cubicBezTo>
                  <a:cubicBezTo>
                    <a:pt x="456" y="162"/>
                    <a:pt x="383" y="88"/>
                    <a:pt x="309" y="88"/>
                  </a:cubicBezTo>
                  <a:close/>
                  <a:moveTo>
                    <a:pt x="309" y="323"/>
                  </a:moveTo>
                  <a:lnTo>
                    <a:pt x="309" y="323"/>
                  </a:lnTo>
                  <a:cubicBezTo>
                    <a:pt x="265" y="323"/>
                    <a:pt x="221" y="279"/>
                    <a:pt x="221" y="235"/>
                  </a:cubicBezTo>
                  <a:cubicBezTo>
                    <a:pt x="221" y="176"/>
                    <a:pt x="265" y="132"/>
                    <a:pt x="309" y="132"/>
                  </a:cubicBezTo>
                  <a:cubicBezTo>
                    <a:pt x="368" y="132"/>
                    <a:pt x="412" y="176"/>
                    <a:pt x="412" y="235"/>
                  </a:cubicBezTo>
                  <a:cubicBezTo>
                    <a:pt x="412" y="279"/>
                    <a:pt x="368" y="323"/>
                    <a:pt x="309" y="323"/>
                  </a:cubicBezTo>
                  <a:close/>
                  <a:moveTo>
                    <a:pt x="530" y="338"/>
                  </a:moveTo>
                  <a:lnTo>
                    <a:pt x="530" y="338"/>
                  </a:lnTo>
                  <a:cubicBezTo>
                    <a:pt x="544" y="309"/>
                    <a:pt x="559" y="264"/>
                    <a:pt x="559" y="235"/>
                  </a:cubicBezTo>
                  <a:cubicBezTo>
                    <a:pt x="559" y="103"/>
                    <a:pt x="441" y="0"/>
                    <a:pt x="309" y="0"/>
                  </a:cubicBezTo>
                  <a:cubicBezTo>
                    <a:pt x="176" y="0"/>
                    <a:pt x="73" y="103"/>
                    <a:pt x="73" y="235"/>
                  </a:cubicBezTo>
                  <a:cubicBezTo>
                    <a:pt x="73" y="264"/>
                    <a:pt x="88" y="309"/>
                    <a:pt x="103" y="338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58" y="515"/>
                    <a:pt x="117" y="530"/>
                  </a:cubicBezTo>
                  <a:cubicBezTo>
                    <a:pt x="162" y="574"/>
                    <a:pt x="206" y="618"/>
                    <a:pt x="206" y="618"/>
                  </a:cubicBezTo>
                  <a:cubicBezTo>
                    <a:pt x="294" y="471"/>
                    <a:pt x="294" y="471"/>
                    <a:pt x="294" y="471"/>
                  </a:cubicBezTo>
                  <a:cubicBezTo>
                    <a:pt x="309" y="471"/>
                    <a:pt x="309" y="471"/>
                    <a:pt x="309" y="471"/>
                  </a:cubicBezTo>
                  <a:cubicBezTo>
                    <a:pt x="324" y="471"/>
                    <a:pt x="324" y="471"/>
                    <a:pt x="324" y="471"/>
                  </a:cubicBezTo>
                  <a:cubicBezTo>
                    <a:pt x="412" y="618"/>
                    <a:pt x="412" y="618"/>
                    <a:pt x="412" y="618"/>
                  </a:cubicBezTo>
                  <a:cubicBezTo>
                    <a:pt x="412" y="618"/>
                    <a:pt x="456" y="574"/>
                    <a:pt x="500" y="530"/>
                  </a:cubicBezTo>
                  <a:cubicBezTo>
                    <a:pt x="559" y="515"/>
                    <a:pt x="633" y="500"/>
                    <a:pt x="633" y="500"/>
                  </a:cubicBezTo>
                  <a:lnTo>
                    <a:pt x="530" y="338"/>
                  </a:lnTo>
                  <a:close/>
                  <a:moveTo>
                    <a:pt x="206" y="544"/>
                  </a:moveTo>
                  <a:lnTo>
                    <a:pt x="206" y="544"/>
                  </a:lnTo>
                  <a:cubicBezTo>
                    <a:pt x="206" y="544"/>
                    <a:pt x="176" y="530"/>
                    <a:pt x="147" y="500"/>
                  </a:cubicBezTo>
                  <a:cubicBezTo>
                    <a:pt x="103" y="485"/>
                    <a:pt x="58" y="471"/>
                    <a:pt x="58" y="471"/>
                  </a:cubicBezTo>
                  <a:cubicBezTo>
                    <a:pt x="117" y="382"/>
                    <a:pt x="117" y="382"/>
                    <a:pt x="117" y="382"/>
                  </a:cubicBezTo>
                  <a:cubicBezTo>
                    <a:pt x="147" y="412"/>
                    <a:pt x="206" y="456"/>
                    <a:pt x="250" y="456"/>
                  </a:cubicBezTo>
                  <a:lnTo>
                    <a:pt x="206" y="544"/>
                  </a:lnTo>
                  <a:close/>
                  <a:moveTo>
                    <a:pt x="309" y="426"/>
                  </a:moveTo>
                  <a:lnTo>
                    <a:pt x="309" y="426"/>
                  </a:lnTo>
                  <a:cubicBezTo>
                    <a:pt x="206" y="426"/>
                    <a:pt x="117" y="338"/>
                    <a:pt x="117" y="235"/>
                  </a:cubicBezTo>
                  <a:cubicBezTo>
                    <a:pt x="117" y="117"/>
                    <a:pt x="206" y="29"/>
                    <a:pt x="309" y="29"/>
                  </a:cubicBezTo>
                  <a:cubicBezTo>
                    <a:pt x="426" y="29"/>
                    <a:pt x="515" y="117"/>
                    <a:pt x="515" y="235"/>
                  </a:cubicBezTo>
                  <a:cubicBezTo>
                    <a:pt x="515" y="338"/>
                    <a:pt x="426" y="426"/>
                    <a:pt x="309" y="426"/>
                  </a:cubicBezTo>
                  <a:close/>
                  <a:moveTo>
                    <a:pt x="485" y="500"/>
                  </a:moveTo>
                  <a:lnTo>
                    <a:pt x="485" y="500"/>
                  </a:lnTo>
                  <a:cubicBezTo>
                    <a:pt x="456" y="530"/>
                    <a:pt x="426" y="544"/>
                    <a:pt x="426" y="544"/>
                  </a:cubicBezTo>
                  <a:cubicBezTo>
                    <a:pt x="368" y="456"/>
                    <a:pt x="368" y="456"/>
                    <a:pt x="368" y="456"/>
                  </a:cubicBezTo>
                  <a:cubicBezTo>
                    <a:pt x="426" y="456"/>
                    <a:pt x="471" y="412"/>
                    <a:pt x="500" y="382"/>
                  </a:cubicBezTo>
                  <a:cubicBezTo>
                    <a:pt x="559" y="471"/>
                    <a:pt x="559" y="471"/>
                    <a:pt x="559" y="471"/>
                  </a:cubicBezTo>
                  <a:cubicBezTo>
                    <a:pt x="559" y="471"/>
                    <a:pt x="530" y="485"/>
                    <a:pt x="485" y="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243797" tIns="121899" rIns="243797" bIns="121899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763575" y="3939585"/>
            <a:ext cx="1584000" cy="540755"/>
            <a:chOff x="4494871" y="3622753"/>
            <a:chExt cx="1584000" cy="540755"/>
          </a:xfrm>
        </p:grpSpPr>
        <p:sp>
          <p:nvSpPr>
            <p:cNvPr id="85" name="Rectangle 84"/>
            <p:cNvSpPr/>
            <p:nvPr/>
          </p:nvSpPr>
          <p:spPr>
            <a:xfrm>
              <a:off x="4494871" y="3622753"/>
              <a:ext cx="1584000" cy="540000"/>
            </a:xfrm>
            <a:prstGeom prst="rect">
              <a:avLst/>
            </a:prstGeom>
            <a:solidFill>
              <a:srgbClr val="B75FB7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domain </a:t>
              </a:r>
            </a:p>
            <a:p>
              <a:r>
                <a:rPr lang="en-US" sz="1200" dirty="0" smtClean="0">
                  <a:latin typeface="Verdana" charset="0"/>
                  <a:ea typeface="Verdana" charset="0"/>
                  <a:cs typeface="Verdana" charset="0"/>
                </a:rPr>
                <a:t>expert</a:t>
              </a:r>
              <a:endParaRPr lang="en-US" sz="1200" dirty="0">
                <a:latin typeface="Verdana" charset="0"/>
                <a:ea typeface="Verdana" charset="0"/>
                <a:cs typeface="Verdana" charset="0"/>
              </a:endParaRPr>
            </a:p>
          </p:txBody>
        </p:sp>
        <p:sp>
          <p:nvSpPr>
            <p:cNvPr id="86" name="Chord 85"/>
            <p:cNvSpPr/>
            <p:nvPr/>
          </p:nvSpPr>
          <p:spPr>
            <a:xfrm>
              <a:off x="4671741" y="3844482"/>
              <a:ext cx="296202" cy="319026"/>
            </a:xfrm>
            <a:prstGeom prst="chord">
              <a:avLst>
                <a:gd name="adj1" fmla="val 8889590"/>
                <a:gd name="adj2" fmla="val 1961444"/>
              </a:avLst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730573" y="3693407"/>
              <a:ext cx="166978" cy="15107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157"/>
            <p:cNvSpPr>
              <a:spLocks noChangeArrowheads="1"/>
            </p:cNvSpPr>
            <p:nvPr/>
          </p:nvSpPr>
          <p:spPr bwMode="auto">
            <a:xfrm>
              <a:off x="4805546" y="3888491"/>
              <a:ext cx="120669" cy="111708"/>
            </a:xfrm>
            <a:custGeom>
              <a:avLst/>
              <a:gdLst>
                <a:gd name="T0" fmla="*/ 309 w 634"/>
                <a:gd name="T1" fmla="*/ 88 h 619"/>
                <a:gd name="T2" fmla="*/ 309 w 634"/>
                <a:gd name="T3" fmla="*/ 88 h 619"/>
                <a:gd name="T4" fmla="*/ 176 w 634"/>
                <a:gd name="T5" fmla="*/ 235 h 619"/>
                <a:gd name="T6" fmla="*/ 309 w 634"/>
                <a:gd name="T7" fmla="*/ 367 h 619"/>
                <a:gd name="T8" fmla="*/ 456 w 634"/>
                <a:gd name="T9" fmla="*/ 235 h 619"/>
                <a:gd name="T10" fmla="*/ 309 w 634"/>
                <a:gd name="T11" fmla="*/ 88 h 619"/>
                <a:gd name="T12" fmla="*/ 309 w 634"/>
                <a:gd name="T13" fmla="*/ 323 h 619"/>
                <a:gd name="T14" fmla="*/ 309 w 634"/>
                <a:gd name="T15" fmla="*/ 323 h 619"/>
                <a:gd name="T16" fmla="*/ 221 w 634"/>
                <a:gd name="T17" fmla="*/ 235 h 619"/>
                <a:gd name="T18" fmla="*/ 309 w 634"/>
                <a:gd name="T19" fmla="*/ 132 h 619"/>
                <a:gd name="T20" fmla="*/ 412 w 634"/>
                <a:gd name="T21" fmla="*/ 235 h 619"/>
                <a:gd name="T22" fmla="*/ 309 w 634"/>
                <a:gd name="T23" fmla="*/ 323 h 619"/>
                <a:gd name="T24" fmla="*/ 530 w 634"/>
                <a:gd name="T25" fmla="*/ 338 h 619"/>
                <a:gd name="T26" fmla="*/ 530 w 634"/>
                <a:gd name="T27" fmla="*/ 338 h 619"/>
                <a:gd name="T28" fmla="*/ 559 w 634"/>
                <a:gd name="T29" fmla="*/ 235 h 619"/>
                <a:gd name="T30" fmla="*/ 309 w 634"/>
                <a:gd name="T31" fmla="*/ 0 h 619"/>
                <a:gd name="T32" fmla="*/ 73 w 634"/>
                <a:gd name="T33" fmla="*/ 235 h 619"/>
                <a:gd name="T34" fmla="*/ 103 w 634"/>
                <a:gd name="T35" fmla="*/ 338 h 619"/>
                <a:gd name="T36" fmla="*/ 0 w 634"/>
                <a:gd name="T37" fmla="*/ 500 h 619"/>
                <a:gd name="T38" fmla="*/ 117 w 634"/>
                <a:gd name="T39" fmla="*/ 530 h 619"/>
                <a:gd name="T40" fmla="*/ 206 w 634"/>
                <a:gd name="T41" fmla="*/ 618 h 619"/>
                <a:gd name="T42" fmla="*/ 294 w 634"/>
                <a:gd name="T43" fmla="*/ 471 h 619"/>
                <a:gd name="T44" fmla="*/ 309 w 634"/>
                <a:gd name="T45" fmla="*/ 471 h 619"/>
                <a:gd name="T46" fmla="*/ 324 w 634"/>
                <a:gd name="T47" fmla="*/ 471 h 619"/>
                <a:gd name="T48" fmla="*/ 412 w 634"/>
                <a:gd name="T49" fmla="*/ 618 h 619"/>
                <a:gd name="T50" fmla="*/ 500 w 634"/>
                <a:gd name="T51" fmla="*/ 530 h 619"/>
                <a:gd name="T52" fmla="*/ 633 w 634"/>
                <a:gd name="T53" fmla="*/ 500 h 619"/>
                <a:gd name="T54" fmla="*/ 530 w 634"/>
                <a:gd name="T55" fmla="*/ 338 h 619"/>
                <a:gd name="T56" fmla="*/ 206 w 634"/>
                <a:gd name="T57" fmla="*/ 544 h 619"/>
                <a:gd name="T58" fmla="*/ 206 w 634"/>
                <a:gd name="T59" fmla="*/ 544 h 619"/>
                <a:gd name="T60" fmla="*/ 147 w 634"/>
                <a:gd name="T61" fmla="*/ 500 h 619"/>
                <a:gd name="T62" fmla="*/ 58 w 634"/>
                <a:gd name="T63" fmla="*/ 471 h 619"/>
                <a:gd name="T64" fmla="*/ 117 w 634"/>
                <a:gd name="T65" fmla="*/ 382 h 619"/>
                <a:gd name="T66" fmla="*/ 250 w 634"/>
                <a:gd name="T67" fmla="*/ 456 h 619"/>
                <a:gd name="T68" fmla="*/ 206 w 634"/>
                <a:gd name="T69" fmla="*/ 544 h 619"/>
                <a:gd name="T70" fmla="*/ 309 w 634"/>
                <a:gd name="T71" fmla="*/ 426 h 619"/>
                <a:gd name="T72" fmla="*/ 309 w 634"/>
                <a:gd name="T73" fmla="*/ 426 h 619"/>
                <a:gd name="T74" fmla="*/ 117 w 634"/>
                <a:gd name="T75" fmla="*/ 235 h 619"/>
                <a:gd name="T76" fmla="*/ 309 w 634"/>
                <a:gd name="T77" fmla="*/ 29 h 619"/>
                <a:gd name="T78" fmla="*/ 515 w 634"/>
                <a:gd name="T79" fmla="*/ 235 h 619"/>
                <a:gd name="T80" fmla="*/ 309 w 634"/>
                <a:gd name="T81" fmla="*/ 426 h 619"/>
                <a:gd name="T82" fmla="*/ 485 w 634"/>
                <a:gd name="T83" fmla="*/ 500 h 619"/>
                <a:gd name="T84" fmla="*/ 485 w 634"/>
                <a:gd name="T85" fmla="*/ 500 h 619"/>
                <a:gd name="T86" fmla="*/ 426 w 634"/>
                <a:gd name="T87" fmla="*/ 544 h 619"/>
                <a:gd name="T88" fmla="*/ 368 w 634"/>
                <a:gd name="T89" fmla="*/ 456 h 619"/>
                <a:gd name="T90" fmla="*/ 500 w 634"/>
                <a:gd name="T91" fmla="*/ 382 h 619"/>
                <a:gd name="T92" fmla="*/ 559 w 634"/>
                <a:gd name="T93" fmla="*/ 471 h 619"/>
                <a:gd name="T94" fmla="*/ 485 w 634"/>
                <a:gd name="T95" fmla="*/ 50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4" h="619">
                  <a:moveTo>
                    <a:pt x="309" y="88"/>
                  </a:moveTo>
                  <a:lnTo>
                    <a:pt x="309" y="88"/>
                  </a:lnTo>
                  <a:cubicBezTo>
                    <a:pt x="235" y="88"/>
                    <a:pt x="176" y="162"/>
                    <a:pt x="176" y="235"/>
                  </a:cubicBezTo>
                  <a:cubicBezTo>
                    <a:pt x="176" y="309"/>
                    <a:pt x="235" y="367"/>
                    <a:pt x="309" y="367"/>
                  </a:cubicBezTo>
                  <a:cubicBezTo>
                    <a:pt x="383" y="367"/>
                    <a:pt x="456" y="309"/>
                    <a:pt x="456" y="235"/>
                  </a:cubicBezTo>
                  <a:cubicBezTo>
                    <a:pt x="456" y="162"/>
                    <a:pt x="383" y="88"/>
                    <a:pt x="309" y="88"/>
                  </a:cubicBezTo>
                  <a:close/>
                  <a:moveTo>
                    <a:pt x="309" y="323"/>
                  </a:moveTo>
                  <a:lnTo>
                    <a:pt x="309" y="323"/>
                  </a:lnTo>
                  <a:cubicBezTo>
                    <a:pt x="265" y="323"/>
                    <a:pt x="221" y="279"/>
                    <a:pt x="221" y="235"/>
                  </a:cubicBezTo>
                  <a:cubicBezTo>
                    <a:pt x="221" y="176"/>
                    <a:pt x="265" y="132"/>
                    <a:pt x="309" y="132"/>
                  </a:cubicBezTo>
                  <a:cubicBezTo>
                    <a:pt x="368" y="132"/>
                    <a:pt x="412" y="176"/>
                    <a:pt x="412" y="235"/>
                  </a:cubicBezTo>
                  <a:cubicBezTo>
                    <a:pt x="412" y="279"/>
                    <a:pt x="368" y="323"/>
                    <a:pt x="309" y="323"/>
                  </a:cubicBezTo>
                  <a:close/>
                  <a:moveTo>
                    <a:pt x="530" y="338"/>
                  </a:moveTo>
                  <a:lnTo>
                    <a:pt x="530" y="338"/>
                  </a:lnTo>
                  <a:cubicBezTo>
                    <a:pt x="544" y="309"/>
                    <a:pt x="559" y="264"/>
                    <a:pt x="559" y="235"/>
                  </a:cubicBezTo>
                  <a:cubicBezTo>
                    <a:pt x="559" y="103"/>
                    <a:pt x="441" y="0"/>
                    <a:pt x="309" y="0"/>
                  </a:cubicBezTo>
                  <a:cubicBezTo>
                    <a:pt x="176" y="0"/>
                    <a:pt x="73" y="103"/>
                    <a:pt x="73" y="235"/>
                  </a:cubicBezTo>
                  <a:cubicBezTo>
                    <a:pt x="73" y="264"/>
                    <a:pt x="88" y="309"/>
                    <a:pt x="103" y="338"/>
                  </a:cubicBezTo>
                  <a:cubicBezTo>
                    <a:pt x="0" y="500"/>
                    <a:pt x="0" y="500"/>
                    <a:pt x="0" y="500"/>
                  </a:cubicBezTo>
                  <a:cubicBezTo>
                    <a:pt x="0" y="500"/>
                    <a:pt x="58" y="515"/>
                    <a:pt x="117" y="530"/>
                  </a:cubicBezTo>
                  <a:cubicBezTo>
                    <a:pt x="162" y="574"/>
                    <a:pt x="206" y="618"/>
                    <a:pt x="206" y="618"/>
                  </a:cubicBezTo>
                  <a:cubicBezTo>
                    <a:pt x="294" y="471"/>
                    <a:pt x="294" y="471"/>
                    <a:pt x="294" y="471"/>
                  </a:cubicBezTo>
                  <a:cubicBezTo>
                    <a:pt x="309" y="471"/>
                    <a:pt x="309" y="471"/>
                    <a:pt x="309" y="471"/>
                  </a:cubicBezTo>
                  <a:cubicBezTo>
                    <a:pt x="324" y="471"/>
                    <a:pt x="324" y="471"/>
                    <a:pt x="324" y="471"/>
                  </a:cubicBezTo>
                  <a:cubicBezTo>
                    <a:pt x="412" y="618"/>
                    <a:pt x="412" y="618"/>
                    <a:pt x="412" y="618"/>
                  </a:cubicBezTo>
                  <a:cubicBezTo>
                    <a:pt x="412" y="618"/>
                    <a:pt x="456" y="574"/>
                    <a:pt x="500" y="530"/>
                  </a:cubicBezTo>
                  <a:cubicBezTo>
                    <a:pt x="559" y="515"/>
                    <a:pt x="633" y="500"/>
                    <a:pt x="633" y="500"/>
                  </a:cubicBezTo>
                  <a:lnTo>
                    <a:pt x="530" y="338"/>
                  </a:lnTo>
                  <a:close/>
                  <a:moveTo>
                    <a:pt x="206" y="544"/>
                  </a:moveTo>
                  <a:lnTo>
                    <a:pt x="206" y="544"/>
                  </a:lnTo>
                  <a:cubicBezTo>
                    <a:pt x="206" y="544"/>
                    <a:pt x="176" y="530"/>
                    <a:pt x="147" y="500"/>
                  </a:cubicBezTo>
                  <a:cubicBezTo>
                    <a:pt x="103" y="485"/>
                    <a:pt x="58" y="471"/>
                    <a:pt x="58" y="471"/>
                  </a:cubicBezTo>
                  <a:cubicBezTo>
                    <a:pt x="117" y="382"/>
                    <a:pt x="117" y="382"/>
                    <a:pt x="117" y="382"/>
                  </a:cubicBezTo>
                  <a:cubicBezTo>
                    <a:pt x="147" y="412"/>
                    <a:pt x="206" y="456"/>
                    <a:pt x="250" y="456"/>
                  </a:cubicBezTo>
                  <a:lnTo>
                    <a:pt x="206" y="544"/>
                  </a:lnTo>
                  <a:close/>
                  <a:moveTo>
                    <a:pt x="309" y="426"/>
                  </a:moveTo>
                  <a:lnTo>
                    <a:pt x="309" y="426"/>
                  </a:lnTo>
                  <a:cubicBezTo>
                    <a:pt x="206" y="426"/>
                    <a:pt x="117" y="338"/>
                    <a:pt x="117" y="235"/>
                  </a:cubicBezTo>
                  <a:cubicBezTo>
                    <a:pt x="117" y="117"/>
                    <a:pt x="206" y="29"/>
                    <a:pt x="309" y="29"/>
                  </a:cubicBezTo>
                  <a:cubicBezTo>
                    <a:pt x="426" y="29"/>
                    <a:pt x="515" y="117"/>
                    <a:pt x="515" y="235"/>
                  </a:cubicBezTo>
                  <a:cubicBezTo>
                    <a:pt x="515" y="338"/>
                    <a:pt x="426" y="426"/>
                    <a:pt x="309" y="426"/>
                  </a:cubicBezTo>
                  <a:close/>
                  <a:moveTo>
                    <a:pt x="485" y="500"/>
                  </a:moveTo>
                  <a:lnTo>
                    <a:pt x="485" y="500"/>
                  </a:lnTo>
                  <a:cubicBezTo>
                    <a:pt x="456" y="530"/>
                    <a:pt x="426" y="544"/>
                    <a:pt x="426" y="544"/>
                  </a:cubicBezTo>
                  <a:cubicBezTo>
                    <a:pt x="368" y="456"/>
                    <a:pt x="368" y="456"/>
                    <a:pt x="368" y="456"/>
                  </a:cubicBezTo>
                  <a:cubicBezTo>
                    <a:pt x="426" y="456"/>
                    <a:pt x="471" y="412"/>
                    <a:pt x="500" y="382"/>
                  </a:cubicBezTo>
                  <a:cubicBezTo>
                    <a:pt x="559" y="471"/>
                    <a:pt x="559" y="471"/>
                    <a:pt x="559" y="471"/>
                  </a:cubicBezTo>
                  <a:cubicBezTo>
                    <a:pt x="559" y="471"/>
                    <a:pt x="530" y="485"/>
                    <a:pt x="485" y="5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243797" tIns="121899" rIns="243797" bIns="121899" anchor="ctr"/>
            <a:lstStyle/>
            <a:p>
              <a:pPr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4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 animBg="1"/>
      <p:bldP spid="20" grpId="0" animBg="1"/>
      <p:bldP spid="23" grpId="0" animBg="1"/>
      <p:bldP spid="31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012: dive into historical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653" y="1069781"/>
            <a:ext cx="3456000" cy="292380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300" b="1" dirty="0" smtClean="0">
                <a:solidFill>
                  <a:schemeClr val="bg1"/>
                </a:solidFill>
                <a:latin typeface="Verdana"/>
                <a:cs typeface="Verdana"/>
              </a:rPr>
              <a:t>dataset</a:t>
            </a:r>
            <a:endParaRPr lang="en-US" sz="13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6653" y="1487181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300" dirty="0" smtClean="0">
                <a:latin typeface="Verdana" charset="0"/>
                <a:ea typeface="Verdana" charset="0"/>
                <a:cs typeface="Verdana" charset="0"/>
              </a:rPr>
              <a:t>1 year</a:t>
            </a:r>
            <a:endParaRPr lang="en-US" sz="13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285" y="1458003"/>
            <a:ext cx="2232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t</a:t>
            </a:r>
            <a:r>
              <a:rPr lang="en-US" sz="13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ime span </a:t>
            </a:r>
            <a:endParaRPr lang="en-US" sz="13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6653" y="1772813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300" dirty="0" smtClean="0">
                <a:latin typeface="Verdana" charset="0"/>
                <a:ea typeface="Verdana" charset="0"/>
                <a:cs typeface="Verdana" charset="0"/>
              </a:rPr>
              <a:t>800K</a:t>
            </a:r>
            <a:endParaRPr lang="en-US" sz="13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285" y="1724957"/>
            <a:ext cx="2232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n</a:t>
            </a:r>
            <a:r>
              <a:rPr lang="en-US" sz="13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umber of records</a:t>
            </a:r>
            <a:endParaRPr lang="en-US" sz="13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653" y="2065265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990285" y="2014384"/>
            <a:ext cx="2232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attributes</a:t>
            </a:r>
            <a:endParaRPr lang="en-US" sz="13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6653" y="2351667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300" dirty="0" smtClean="0">
                <a:latin typeface="Verdana" charset="0"/>
                <a:ea typeface="Verdana" charset="0"/>
                <a:cs typeface="Verdana" charset="0"/>
              </a:rPr>
              <a:t>&gt;10GB</a:t>
            </a:r>
            <a:endParaRPr lang="en-US" sz="13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0285" y="2320049"/>
            <a:ext cx="2232000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size</a:t>
            </a:r>
            <a:endParaRPr lang="en-US" sz="13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5288862" y="1154160"/>
            <a:ext cx="70233" cy="295200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 algn="ctr"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endParaRPr lang="ca-ES" sz="1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4" name="Rectangle 181"/>
          <p:cNvSpPr/>
          <p:nvPr/>
        </p:nvSpPr>
        <p:spPr>
          <a:xfrm>
            <a:off x="5275216" y="1068992"/>
            <a:ext cx="3032139" cy="44627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Call time </a:t>
            </a:r>
          </a:p>
          <a:p>
            <a:r>
              <a:rPr lang="en-US" sz="11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(time of the day, day of the week, etc.)</a:t>
            </a:r>
            <a:endParaRPr lang="en-US" sz="11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ectangle 181"/>
          <p:cNvSpPr/>
          <p:nvPr/>
        </p:nvSpPr>
        <p:spPr>
          <a:xfrm>
            <a:off x="5282039" y="1453620"/>
            <a:ext cx="3032139" cy="44627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Call length</a:t>
            </a:r>
          </a:p>
          <a:p>
            <a:r>
              <a:rPr lang="en-US" sz="11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(waiting/talking time, etc.)</a:t>
            </a:r>
            <a:endParaRPr lang="en-US" sz="11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Rectangle 181"/>
          <p:cNvSpPr/>
          <p:nvPr/>
        </p:nvSpPr>
        <p:spPr>
          <a:xfrm>
            <a:off x="5288862" y="1816542"/>
            <a:ext cx="3032139" cy="44627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User info (when available)</a:t>
            </a:r>
          </a:p>
          <a:p>
            <a:r>
              <a:rPr lang="en-US" sz="11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(geographic position, .)</a:t>
            </a:r>
            <a:endParaRPr lang="en-US" sz="11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81"/>
          <p:cNvSpPr/>
          <p:nvPr/>
        </p:nvSpPr>
        <p:spPr>
          <a:xfrm>
            <a:off x="5288862" y="2197147"/>
            <a:ext cx="3032139" cy="446276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Other call metadata</a:t>
            </a:r>
          </a:p>
          <a:p>
            <a:r>
              <a:rPr lang="en-US" sz="11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(topics, routing, agents, ratings, etc.)</a:t>
            </a:r>
            <a:endParaRPr lang="en-US" sz="11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5288862" y="1534528"/>
            <a:ext cx="70233" cy="295200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 algn="ctr"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endParaRPr lang="ca-ES" sz="1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5288862" y="1897450"/>
            <a:ext cx="70233" cy="295200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 algn="ctr"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endParaRPr lang="ca-ES" sz="1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5288862" y="2280501"/>
            <a:ext cx="70233" cy="295200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 algn="ctr"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endParaRPr lang="ca-ES" sz="14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1" name="Frame 20"/>
          <p:cNvSpPr/>
          <p:nvPr/>
        </p:nvSpPr>
        <p:spPr>
          <a:xfrm>
            <a:off x="5219599" y="1068992"/>
            <a:ext cx="3087756" cy="1574431"/>
          </a:xfrm>
          <a:prstGeom prst="frame">
            <a:avLst>
              <a:gd name="adj1" fmla="val 1077"/>
            </a:avLst>
          </a:prstGeom>
          <a:solidFill>
            <a:srgbClr val="B75FB7"/>
          </a:solidFill>
          <a:ln>
            <a:solidFill>
              <a:srgbClr val="B75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466918" y="2192650"/>
            <a:ext cx="1752681" cy="0"/>
          </a:xfrm>
          <a:prstGeom prst="straightConnector1">
            <a:avLst/>
          </a:prstGeom>
          <a:ln w="31750">
            <a:solidFill>
              <a:srgbClr val="B75F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0422479"/>
              </p:ext>
            </p:extLst>
          </p:nvPr>
        </p:nvGraphicFramePr>
        <p:xfrm>
          <a:off x="2719817" y="2704961"/>
          <a:ext cx="3035286" cy="1153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4" name="Imagen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59" y="2850124"/>
            <a:ext cx="1698473" cy="168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2742602" y="3896477"/>
            <a:ext cx="2883221" cy="324000"/>
          </a:xfrm>
          <a:prstGeom prst="roundRect">
            <a:avLst/>
          </a:prstGeom>
          <a:solidFill>
            <a:srgbClr val="9E508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050" dirty="0">
                <a:latin typeface="Verdana" charset="0"/>
                <a:ea typeface="Verdana" charset="0"/>
                <a:cs typeface="Verdana" charset="0"/>
              </a:rPr>
              <a:t>h</a:t>
            </a:r>
            <a:r>
              <a:rPr lang="en-US" sz="1050" dirty="0" smtClean="0">
                <a:latin typeface="Verdana" charset="0"/>
                <a:ea typeface="Verdana" charset="0"/>
                <a:cs typeface="Verdana" charset="0"/>
              </a:rPr>
              <a:t>ow ratings are distributed</a:t>
            </a:r>
            <a:endParaRPr lang="en-US" sz="105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898673" y="4619843"/>
            <a:ext cx="2290846" cy="324000"/>
          </a:xfrm>
          <a:prstGeom prst="roundRect">
            <a:avLst/>
          </a:prstGeom>
          <a:solidFill>
            <a:srgbClr val="9E508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050" dirty="0" smtClean="0">
                <a:latin typeface="Verdana" charset="0"/>
                <a:ea typeface="Verdana" charset="0"/>
                <a:cs typeface="Verdana" charset="0"/>
              </a:rPr>
              <a:t>when bad ratings are </a:t>
            </a:r>
          </a:p>
          <a:p>
            <a:pPr algn="ctr"/>
            <a:r>
              <a:rPr lang="en-US" sz="1050" dirty="0" smtClean="0">
                <a:latin typeface="Verdana" charset="0"/>
                <a:ea typeface="Verdana" charset="0"/>
                <a:cs typeface="Verdana" charset="0"/>
              </a:rPr>
              <a:t>more likely to happen?</a:t>
            </a:r>
            <a:endParaRPr lang="en-US" sz="105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742600" y="4258160"/>
            <a:ext cx="2883221" cy="324000"/>
          </a:xfrm>
          <a:prstGeom prst="roundRect">
            <a:avLst/>
          </a:prstGeom>
          <a:solidFill>
            <a:srgbClr val="9E508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000" dirty="0">
                <a:latin typeface="Verdana" charset="0"/>
                <a:ea typeface="Verdana" charset="0"/>
                <a:cs typeface="Verdana" charset="0"/>
              </a:rPr>
              <a:t>w</a:t>
            </a:r>
            <a:r>
              <a:rPr lang="en-US" sz="1000" dirty="0" smtClean="0">
                <a:latin typeface="Verdana" charset="0"/>
                <a:ea typeface="Verdana" charset="0"/>
                <a:cs typeface="Verdana" charset="0"/>
              </a:rPr>
              <a:t>hat are the factors that </a:t>
            </a:r>
          </a:p>
          <a:p>
            <a:pPr algn="ctr"/>
            <a:r>
              <a:rPr lang="en-US" sz="1000" dirty="0" smtClean="0">
                <a:latin typeface="Verdana" charset="0"/>
                <a:ea typeface="Verdana" charset="0"/>
                <a:cs typeface="Verdana" charset="0"/>
              </a:rPr>
              <a:t>influence the rating the most?</a:t>
            </a:r>
            <a:endParaRPr lang="en-US" sz="10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742600" y="4619843"/>
            <a:ext cx="2883221" cy="324000"/>
          </a:xfrm>
          <a:prstGeom prst="roundRect">
            <a:avLst/>
          </a:prstGeom>
          <a:solidFill>
            <a:srgbClr val="9E508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050" dirty="0">
                <a:latin typeface="Verdana" charset="0"/>
                <a:ea typeface="Verdana" charset="0"/>
                <a:cs typeface="Verdana" charset="0"/>
              </a:rPr>
              <a:t>w</a:t>
            </a:r>
            <a:r>
              <a:rPr lang="en-US" sz="1050" dirty="0" smtClean="0">
                <a:latin typeface="Verdana" charset="0"/>
                <a:ea typeface="Verdana" charset="0"/>
                <a:cs typeface="Verdana" charset="0"/>
              </a:rPr>
              <a:t>hat is the average talk time? </a:t>
            </a:r>
            <a:endParaRPr lang="en-US" sz="105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65335" y="2887972"/>
            <a:ext cx="1589111" cy="2055871"/>
          </a:xfrm>
          <a:prstGeom prst="roundRect">
            <a:avLst>
              <a:gd name="adj" fmla="val 9096"/>
            </a:avLst>
          </a:prstGeom>
          <a:solidFill>
            <a:srgbClr val="52127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sz="1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endParaRPr lang="en-US" sz="1400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statistical characteristics</a:t>
            </a:r>
            <a:endParaRPr lang="en-US" sz="1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Freeform 121"/>
          <p:cNvSpPr>
            <a:spLocks noEditPoints="1"/>
          </p:cNvSpPr>
          <p:nvPr/>
        </p:nvSpPr>
        <p:spPr bwMode="auto">
          <a:xfrm>
            <a:off x="1346179" y="3219490"/>
            <a:ext cx="578877" cy="581354"/>
          </a:xfrm>
          <a:custGeom>
            <a:avLst/>
            <a:gdLst>
              <a:gd name="T0" fmla="*/ 7 w 564"/>
              <a:gd name="T1" fmla="*/ 564 h 564"/>
              <a:gd name="T2" fmla="*/ 0 w 564"/>
              <a:gd name="T3" fmla="*/ 7 h 564"/>
              <a:gd name="T4" fmla="*/ 14 w 564"/>
              <a:gd name="T5" fmla="*/ 7 h 564"/>
              <a:gd name="T6" fmla="*/ 557 w 564"/>
              <a:gd name="T7" fmla="*/ 550 h 564"/>
              <a:gd name="T8" fmla="*/ 557 w 564"/>
              <a:gd name="T9" fmla="*/ 564 h 564"/>
              <a:gd name="T10" fmla="*/ 107 w 564"/>
              <a:gd name="T11" fmla="*/ 373 h 564"/>
              <a:gd name="T12" fmla="*/ 107 w 564"/>
              <a:gd name="T13" fmla="*/ 456 h 564"/>
              <a:gd name="T14" fmla="*/ 134 w 564"/>
              <a:gd name="T15" fmla="*/ 414 h 564"/>
              <a:gd name="T16" fmla="*/ 79 w 564"/>
              <a:gd name="T17" fmla="*/ 414 h 564"/>
              <a:gd name="T18" fmla="*/ 134 w 564"/>
              <a:gd name="T19" fmla="*/ 414 h 564"/>
              <a:gd name="T20" fmla="*/ 467 w 564"/>
              <a:gd name="T21" fmla="*/ 289 h 564"/>
              <a:gd name="T22" fmla="*/ 467 w 564"/>
              <a:gd name="T23" fmla="*/ 373 h 564"/>
              <a:gd name="T24" fmla="*/ 495 w 564"/>
              <a:gd name="T25" fmla="*/ 331 h 564"/>
              <a:gd name="T26" fmla="*/ 439 w 564"/>
              <a:gd name="T27" fmla="*/ 331 h 564"/>
              <a:gd name="T28" fmla="*/ 495 w 564"/>
              <a:gd name="T29" fmla="*/ 331 h 564"/>
              <a:gd name="T30" fmla="*/ 308 w 564"/>
              <a:gd name="T31" fmla="*/ 92 h 564"/>
              <a:gd name="T32" fmla="*/ 308 w 564"/>
              <a:gd name="T33" fmla="*/ 175 h 564"/>
              <a:gd name="T34" fmla="*/ 336 w 564"/>
              <a:gd name="T35" fmla="*/ 134 h 564"/>
              <a:gd name="T36" fmla="*/ 281 w 564"/>
              <a:gd name="T37" fmla="*/ 134 h 564"/>
              <a:gd name="T38" fmla="*/ 336 w 564"/>
              <a:gd name="T39" fmla="*/ 134 h 564"/>
              <a:gd name="T40" fmla="*/ 188 w 564"/>
              <a:gd name="T41" fmla="*/ 338 h 564"/>
              <a:gd name="T42" fmla="*/ 188 w 564"/>
              <a:gd name="T43" fmla="*/ 421 h 564"/>
              <a:gd name="T44" fmla="*/ 215 w 564"/>
              <a:gd name="T45" fmla="*/ 380 h 564"/>
              <a:gd name="T46" fmla="*/ 160 w 564"/>
              <a:gd name="T47" fmla="*/ 380 h 564"/>
              <a:gd name="T48" fmla="*/ 215 w 564"/>
              <a:gd name="T49" fmla="*/ 380 h 564"/>
              <a:gd name="T50" fmla="*/ 408 w 564"/>
              <a:gd name="T51" fmla="*/ 39 h 564"/>
              <a:gd name="T52" fmla="*/ 408 w 564"/>
              <a:gd name="T53" fmla="*/ 122 h 564"/>
              <a:gd name="T54" fmla="*/ 436 w 564"/>
              <a:gd name="T55" fmla="*/ 80 h 564"/>
              <a:gd name="T56" fmla="*/ 380 w 564"/>
              <a:gd name="T57" fmla="*/ 80 h 564"/>
              <a:gd name="T58" fmla="*/ 436 w 564"/>
              <a:gd name="T59" fmla="*/ 80 h 564"/>
              <a:gd name="T60" fmla="*/ 336 w 564"/>
              <a:gd name="T61" fmla="*/ 307 h 564"/>
              <a:gd name="T62" fmla="*/ 336 w 564"/>
              <a:gd name="T63" fmla="*/ 452 h 564"/>
              <a:gd name="T64" fmla="*/ 395 w 564"/>
              <a:gd name="T65" fmla="*/ 380 h 564"/>
              <a:gd name="T66" fmla="*/ 278 w 564"/>
              <a:gd name="T67" fmla="*/ 380 h 564"/>
              <a:gd name="T68" fmla="*/ 395 w 564"/>
              <a:gd name="T69" fmla="*/ 380 h 564"/>
              <a:gd name="T70" fmla="*/ 253 w 564"/>
              <a:gd name="T71" fmla="*/ 172 h 564"/>
              <a:gd name="T72" fmla="*/ 253 w 564"/>
              <a:gd name="T73" fmla="*/ 317 h 564"/>
              <a:gd name="T74" fmla="*/ 312 w 564"/>
              <a:gd name="T75" fmla="*/ 245 h 564"/>
              <a:gd name="T76" fmla="*/ 195 w 564"/>
              <a:gd name="T77" fmla="*/ 245 h 564"/>
              <a:gd name="T78" fmla="*/ 312 w 564"/>
              <a:gd name="T79" fmla="*/ 245 h 564"/>
              <a:gd name="T80" fmla="*/ 467 w 564"/>
              <a:gd name="T81" fmla="*/ 127 h 564"/>
              <a:gd name="T82" fmla="*/ 467 w 564"/>
              <a:gd name="T83" fmla="*/ 272 h 564"/>
              <a:gd name="T84" fmla="*/ 526 w 564"/>
              <a:gd name="T85" fmla="*/ 199 h 564"/>
              <a:gd name="T86" fmla="*/ 409 w 564"/>
              <a:gd name="T87" fmla="*/ 199 h 564"/>
              <a:gd name="T88" fmla="*/ 526 w 564"/>
              <a:gd name="T89" fmla="*/ 199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4" h="564">
                <a:moveTo>
                  <a:pt x="557" y="564"/>
                </a:moveTo>
                <a:cubicBezTo>
                  <a:pt x="7" y="564"/>
                  <a:pt x="7" y="564"/>
                  <a:pt x="7" y="564"/>
                </a:cubicBezTo>
                <a:cubicBezTo>
                  <a:pt x="3" y="564"/>
                  <a:pt x="0" y="561"/>
                  <a:pt x="0" y="55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ubicBezTo>
                  <a:pt x="14" y="550"/>
                  <a:pt x="14" y="550"/>
                  <a:pt x="14" y="550"/>
                </a:cubicBezTo>
                <a:cubicBezTo>
                  <a:pt x="557" y="550"/>
                  <a:pt x="557" y="550"/>
                  <a:pt x="557" y="550"/>
                </a:cubicBezTo>
                <a:cubicBezTo>
                  <a:pt x="561" y="550"/>
                  <a:pt x="564" y="553"/>
                  <a:pt x="564" y="557"/>
                </a:cubicBezTo>
                <a:cubicBezTo>
                  <a:pt x="564" y="561"/>
                  <a:pt x="561" y="564"/>
                  <a:pt x="557" y="564"/>
                </a:cubicBezTo>
                <a:close/>
                <a:moveTo>
                  <a:pt x="148" y="414"/>
                </a:moveTo>
                <a:cubicBezTo>
                  <a:pt x="148" y="391"/>
                  <a:pt x="130" y="373"/>
                  <a:pt x="107" y="373"/>
                </a:cubicBezTo>
                <a:cubicBezTo>
                  <a:pt x="84" y="373"/>
                  <a:pt x="65" y="391"/>
                  <a:pt x="65" y="414"/>
                </a:cubicBezTo>
                <a:cubicBezTo>
                  <a:pt x="65" y="437"/>
                  <a:pt x="84" y="456"/>
                  <a:pt x="107" y="456"/>
                </a:cubicBezTo>
                <a:cubicBezTo>
                  <a:pt x="130" y="456"/>
                  <a:pt x="148" y="437"/>
                  <a:pt x="148" y="414"/>
                </a:cubicBezTo>
                <a:close/>
                <a:moveTo>
                  <a:pt x="134" y="414"/>
                </a:moveTo>
                <a:cubicBezTo>
                  <a:pt x="134" y="430"/>
                  <a:pt x="122" y="442"/>
                  <a:pt x="107" y="442"/>
                </a:cubicBezTo>
                <a:cubicBezTo>
                  <a:pt x="91" y="442"/>
                  <a:pt x="79" y="430"/>
                  <a:pt x="79" y="414"/>
                </a:cubicBezTo>
                <a:cubicBezTo>
                  <a:pt x="79" y="399"/>
                  <a:pt x="91" y="387"/>
                  <a:pt x="107" y="387"/>
                </a:cubicBezTo>
                <a:cubicBezTo>
                  <a:pt x="122" y="387"/>
                  <a:pt x="134" y="399"/>
                  <a:pt x="134" y="414"/>
                </a:cubicBezTo>
                <a:close/>
                <a:moveTo>
                  <a:pt x="509" y="331"/>
                </a:moveTo>
                <a:cubicBezTo>
                  <a:pt x="509" y="308"/>
                  <a:pt x="490" y="289"/>
                  <a:pt x="467" y="289"/>
                </a:cubicBezTo>
                <a:cubicBezTo>
                  <a:pt x="444" y="289"/>
                  <a:pt x="425" y="308"/>
                  <a:pt x="425" y="331"/>
                </a:cubicBezTo>
                <a:cubicBezTo>
                  <a:pt x="425" y="354"/>
                  <a:pt x="444" y="373"/>
                  <a:pt x="467" y="373"/>
                </a:cubicBezTo>
                <a:cubicBezTo>
                  <a:pt x="490" y="373"/>
                  <a:pt x="509" y="354"/>
                  <a:pt x="509" y="331"/>
                </a:cubicBezTo>
                <a:close/>
                <a:moveTo>
                  <a:pt x="495" y="331"/>
                </a:moveTo>
                <a:cubicBezTo>
                  <a:pt x="495" y="346"/>
                  <a:pt x="482" y="359"/>
                  <a:pt x="467" y="359"/>
                </a:cubicBezTo>
                <a:cubicBezTo>
                  <a:pt x="452" y="359"/>
                  <a:pt x="439" y="346"/>
                  <a:pt x="439" y="331"/>
                </a:cubicBezTo>
                <a:cubicBezTo>
                  <a:pt x="439" y="316"/>
                  <a:pt x="452" y="303"/>
                  <a:pt x="467" y="303"/>
                </a:cubicBezTo>
                <a:cubicBezTo>
                  <a:pt x="482" y="303"/>
                  <a:pt x="495" y="316"/>
                  <a:pt x="495" y="331"/>
                </a:cubicBezTo>
                <a:close/>
                <a:moveTo>
                  <a:pt x="350" y="134"/>
                </a:moveTo>
                <a:cubicBezTo>
                  <a:pt x="350" y="111"/>
                  <a:pt x="331" y="92"/>
                  <a:pt x="308" y="92"/>
                </a:cubicBezTo>
                <a:cubicBezTo>
                  <a:pt x="285" y="92"/>
                  <a:pt x="267" y="111"/>
                  <a:pt x="267" y="134"/>
                </a:cubicBezTo>
                <a:cubicBezTo>
                  <a:pt x="267" y="157"/>
                  <a:pt x="285" y="175"/>
                  <a:pt x="308" y="175"/>
                </a:cubicBezTo>
                <a:cubicBezTo>
                  <a:pt x="331" y="175"/>
                  <a:pt x="350" y="157"/>
                  <a:pt x="350" y="134"/>
                </a:cubicBezTo>
                <a:close/>
                <a:moveTo>
                  <a:pt x="336" y="134"/>
                </a:moveTo>
                <a:cubicBezTo>
                  <a:pt x="336" y="149"/>
                  <a:pt x="324" y="161"/>
                  <a:pt x="308" y="161"/>
                </a:cubicBezTo>
                <a:cubicBezTo>
                  <a:pt x="293" y="161"/>
                  <a:pt x="281" y="149"/>
                  <a:pt x="281" y="134"/>
                </a:cubicBezTo>
                <a:cubicBezTo>
                  <a:pt x="281" y="118"/>
                  <a:pt x="293" y="106"/>
                  <a:pt x="308" y="106"/>
                </a:cubicBezTo>
                <a:cubicBezTo>
                  <a:pt x="324" y="106"/>
                  <a:pt x="336" y="118"/>
                  <a:pt x="336" y="134"/>
                </a:cubicBezTo>
                <a:close/>
                <a:moveTo>
                  <a:pt x="229" y="380"/>
                </a:moveTo>
                <a:cubicBezTo>
                  <a:pt x="229" y="357"/>
                  <a:pt x="211" y="338"/>
                  <a:pt x="188" y="338"/>
                </a:cubicBezTo>
                <a:cubicBezTo>
                  <a:pt x="165" y="338"/>
                  <a:pt x="146" y="357"/>
                  <a:pt x="146" y="380"/>
                </a:cubicBezTo>
                <a:cubicBezTo>
                  <a:pt x="146" y="403"/>
                  <a:pt x="165" y="421"/>
                  <a:pt x="188" y="421"/>
                </a:cubicBezTo>
                <a:cubicBezTo>
                  <a:pt x="211" y="421"/>
                  <a:pt x="229" y="403"/>
                  <a:pt x="229" y="380"/>
                </a:cubicBezTo>
                <a:close/>
                <a:moveTo>
                  <a:pt x="215" y="380"/>
                </a:moveTo>
                <a:cubicBezTo>
                  <a:pt x="215" y="395"/>
                  <a:pt x="203" y="407"/>
                  <a:pt x="188" y="407"/>
                </a:cubicBezTo>
                <a:cubicBezTo>
                  <a:pt x="172" y="407"/>
                  <a:pt x="160" y="395"/>
                  <a:pt x="160" y="380"/>
                </a:cubicBezTo>
                <a:cubicBezTo>
                  <a:pt x="160" y="364"/>
                  <a:pt x="172" y="352"/>
                  <a:pt x="188" y="352"/>
                </a:cubicBezTo>
                <a:cubicBezTo>
                  <a:pt x="203" y="352"/>
                  <a:pt x="215" y="364"/>
                  <a:pt x="215" y="380"/>
                </a:cubicBezTo>
                <a:close/>
                <a:moveTo>
                  <a:pt x="450" y="80"/>
                </a:moveTo>
                <a:cubicBezTo>
                  <a:pt x="450" y="57"/>
                  <a:pt x="431" y="39"/>
                  <a:pt x="408" y="39"/>
                </a:cubicBezTo>
                <a:cubicBezTo>
                  <a:pt x="385" y="39"/>
                  <a:pt x="366" y="57"/>
                  <a:pt x="366" y="80"/>
                </a:cubicBezTo>
                <a:cubicBezTo>
                  <a:pt x="366" y="103"/>
                  <a:pt x="385" y="122"/>
                  <a:pt x="408" y="122"/>
                </a:cubicBezTo>
                <a:cubicBezTo>
                  <a:pt x="431" y="122"/>
                  <a:pt x="450" y="103"/>
                  <a:pt x="450" y="80"/>
                </a:cubicBezTo>
                <a:close/>
                <a:moveTo>
                  <a:pt x="436" y="80"/>
                </a:moveTo>
                <a:cubicBezTo>
                  <a:pt x="436" y="96"/>
                  <a:pt x="423" y="108"/>
                  <a:pt x="408" y="108"/>
                </a:cubicBezTo>
                <a:cubicBezTo>
                  <a:pt x="393" y="108"/>
                  <a:pt x="380" y="96"/>
                  <a:pt x="380" y="80"/>
                </a:cubicBezTo>
                <a:cubicBezTo>
                  <a:pt x="380" y="65"/>
                  <a:pt x="393" y="53"/>
                  <a:pt x="408" y="53"/>
                </a:cubicBezTo>
                <a:cubicBezTo>
                  <a:pt x="423" y="53"/>
                  <a:pt x="436" y="65"/>
                  <a:pt x="436" y="80"/>
                </a:cubicBezTo>
                <a:close/>
                <a:moveTo>
                  <a:pt x="409" y="380"/>
                </a:moveTo>
                <a:cubicBezTo>
                  <a:pt x="409" y="340"/>
                  <a:pt x="376" y="307"/>
                  <a:pt x="336" y="307"/>
                </a:cubicBezTo>
                <a:cubicBezTo>
                  <a:pt x="296" y="307"/>
                  <a:pt x="264" y="340"/>
                  <a:pt x="264" y="380"/>
                </a:cubicBezTo>
                <a:cubicBezTo>
                  <a:pt x="264" y="420"/>
                  <a:pt x="296" y="452"/>
                  <a:pt x="336" y="452"/>
                </a:cubicBezTo>
                <a:cubicBezTo>
                  <a:pt x="376" y="452"/>
                  <a:pt x="409" y="420"/>
                  <a:pt x="409" y="380"/>
                </a:cubicBezTo>
                <a:close/>
                <a:moveTo>
                  <a:pt x="395" y="380"/>
                </a:moveTo>
                <a:cubicBezTo>
                  <a:pt x="395" y="412"/>
                  <a:pt x="369" y="438"/>
                  <a:pt x="336" y="438"/>
                </a:cubicBezTo>
                <a:cubicBezTo>
                  <a:pt x="304" y="438"/>
                  <a:pt x="278" y="412"/>
                  <a:pt x="278" y="380"/>
                </a:cubicBezTo>
                <a:cubicBezTo>
                  <a:pt x="278" y="347"/>
                  <a:pt x="304" y="321"/>
                  <a:pt x="336" y="321"/>
                </a:cubicBezTo>
                <a:cubicBezTo>
                  <a:pt x="369" y="321"/>
                  <a:pt x="395" y="347"/>
                  <a:pt x="395" y="380"/>
                </a:cubicBezTo>
                <a:close/>
                <a:moveTo>
                  <a:pt x="326" y="245"/>
                </a:moveTo>
                <a:cubicBezTo>
                  <a:pt x="326" y="205"/>
                  <a:pt x="293" y="172"/>
                  <a:pt x="253" y="172"/>
                </a:cubicBezTo>
                <a:cubicBezTo>
                  <a:pt x="213" y="172"/>
                  <a:pt x="181" y="205"/>
                  <a:pt x="181" y="245"/>
                </a:cubicBezTo>
                <a:cubicBezTo>
                  <a:pt x="181" y="285"/>
                  <a:pt x="213" y="317"/>
                  <a:pt x="253" y="317"/>
                </a:cubicBezTo>
                <a:cubicBezTo>
                  <a:pt x="293" y="317"/>
                  <a:pt x="326" y="285"/>
                  <a:pt x="326" y="245"/>
                </a:cubicBezTo>
                <a:close/>
                <a:moveTo>
                  <a:pt x="312" y="245"/>
                </a:moveTo>
                <a:cubicBezTo>
                  <a:pt x="312" y="277"/>
                  <a:pt x="285" y="303"/>
                  <a:pt x="253" y="303"/>
                </a:cubicBezTo>
                <a:cubicBezTo>
                  <a:pt x="221" y="303"/>
                  <a:pt x="195" y="277"/>
                  <a:pt x="195" y="245"/>
                </a:cubicBezTo>
                <a:cubicBezTo>
                  <a:pt x="195" y="212"/>
                  <a:pt x="221" y="186"/>
                  <a:pt x="253" y="186"/>
                </a:cubicBezTo>
                <a:cubicBezTo>
                  <a:pt x="285" y="186"/>
                  <a:pt x="312" y="212"/>
                  <a:pt x="312" y="245"/>
                </a:cubicBezTo>
                <a:close/>
                <a:moveTo>
                  <a:pt x="540" y="199"/>
                </a:moveTo>
                <a:cubicBezTo>
                  <a:pt x="540" y="159"/>
                  <a:pt x="507" y="127"/>
                  <a:pt x="467" y="127"/>
                </a:cubicBezTo>
                <a:cubicBezTo>
                  <a:pt x="427" y="127"/>
                  <a:pt x="395" y="159"/>
                  <a:pt x="395" y="199"/>
                </a:cubicBezTo>
                <a:cubicBezTo>
                  <a:pt x="395" y="239"/>
                  <a:pt x="427" y="272"/>
                  <a:pt x="467" y="272"/>
                </a:cubicBezTo>
                <a:cubicBezTo>
                  <a:pt x="507" y="272"/>
                  <a:pt x="540" y="239"/>
                  <a:pt x="540" y="199"/>
                </a:cubicBezTo>
                <a:close/>
                <a:moveTo>
                  <a:pt x="526" y="199"/>
                </a:moveTo>
                <a:cubicBezTo>
                  <a:pt x="526" y="231"/>
                  <a:pt x="499" y="258"/>
                  <a:pt x="467" y="258"/>
                </a:cubicBezTo>
                <a:cubicBezTo>
                  <a:pt x="435" y="258"/>
                  <a:pt x="409" y="231"/>
                  <a:pt x="409" y="199"/>
                </a:cubicBezTo>
                <a:cubicBezTo>
                  <a:pt x="409" y="167"/>
                  <a:pt x="435" y="141"/>
                  <a:pt x="467" y="141"/>
                </a:cubicBezTo>
                <a:cubicBezTo>
                  <a:pt x="499" y="141"/>
                  <a:pt x="526" y="167"/>
                  <a:pt x="526" y="1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012: </a:t>
            </a:r>
            <a:r>
              <a:rPr lang="en-US" dirty="0" err="1" smtClean="0"/>
              <a:t>Kibana</a:t>
            </a:r>
            <a:r>
              <a:rPr lang="en-US" dirty="0" smtClean="0"/>
              <a:t> dashboards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 t="6300" r="7480" b="10549"/>
          <a:stretch/>
        </p:blipFill>
        <p:spPr>
          <a:xfrm>
            <a:off x="857397" y="1204536"/>
            <a:ext cx="4048333" cy="2364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85" y="2453803"/>
            <a:ext cx="4218023" cy="2386383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191168" y="1315262"/>
            <a:ext cx="2847932" cy="498473"/>
          </a:xfrm>
          <a:prstGeom prst="roundRect">
            <a:avLst/>
          </a:prstGeom>
          <a:solidFill>
            <a:srgbClr val="572A79"/>
          </a:solidFill>
          <a:ln w="19050" cap="flat" cmpd="sng" algn="ctr">
            <a:solidFill>
              <a:srgbClr val="FFFEFE"/>
            </a:solidFill>
            <a:prstDash val="solid"/>
            <a:miter lim="800000"/>
          </a:ln>
          <a:effectLst/>
        </p:spPr>
        <p:txBody>
          <a:bodyPr l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explore sub-optimal paths and their frequency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917557" y="4034965"/>
            <a:ext cx="2847932" cy="498473"/>
          </a:xfrm>
          <a:prstGeom prst="roundRect">
            <a:avLst/>
          </a:prstGeom>
          <a:solidFill>
            <a:srgbClr val="572A79"/>
          </a:solidFill>
          <a:ln w="19050" cap="flat" cmpd="sng" algn="ctr">
            <a:solidFill>
              <a:srgbClr val="FFFEFE"/>
            </a:solidFill>
            <a:prstDash val="solid"/>
            <a:miter lim="800000"/>
          </a:ln>
          <a:effectLst/>
        </p:spPr>
        <p:txBody>
          <a:bodyPr l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study statistics </a:t>
            </a: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of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EFE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</a:rPr>
              <a:t>sub-optimal paths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5685" y="4497342"/>
            <a:ext cx="27959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e.g., time spent in </a:t>
            </a:r>
            <a:r>
              <a:rPr lang="en-US" sz="105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the routing process</a:t>
            </a:r>
            <a:endParaRPr lang="en-US" sz="105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31422" y="1789671"/>
            <a:ext cx="30396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e.g., which topics are most </a:t>
            </a:r>
            <a:r>
              <a:rPr lang="en-US" sz="105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likely involved</a:t>
            </a:r>
            <a:endParaRPr lang="en-US" sz="105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47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012: conclusions</a:t>
            </a:r>
            <a:endParaRPr lang="en-US" dirty="0"/>
          </a:p>
        </p:txBody>
      </p:sp>
      <p:sp>
        <p:nvSpPr>
          <p:cNvPr id="4" name="Oval 15"/>
          <p:cNvSpPr>
            <a:spLocks noChangeArrowheads="1"/>
          </p:cNvSpPr>
          <p:nvPr/>
        </p:nvSpPr>
        <p:spPr bwMode="auto">
          <a:xfrm>
            <a:off x="384408" y="3832086"/>
            <a:ext cx="727200" cy="727200"/>
          </a:xfrm>
          <a:prstGeom prst="ellipse">
            <a:avLst/>
          </a:prstGeom>
          <a:solidFill>
            <a:srgbClr val="B75F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n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2" y="3907440"/>
            <a:ext cx="576492" cy="5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83886" y="2972010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0"/>
          <p:cNvSpPr>
            <a:spLocks noEditPoints="1"/>
          </p:cNvSpPr>
          <p:nvPr/>
        </p:nvSpPr>
        <p:spPr bwMode="auto">
          <a:xfrm>
            <a:off x="553423" y="3093446"/>
            <a:ext cx="394994" cy="442488"/>
          </a:xfrm>
          <a:custGeom>
            <a:avLst/>
            <a:gdLst>
              <a:gd name="T0" fmla="*/ 196 w 577"/>
              <a:gd name="T1" fmla="*/ 432 h 646"/>
              <a:gd name="T2" fmla="*/ 292 w 577"/>
              <a:gd name="T3" fmla="*/ 304 h 646"/>
              <a:gd name="T4" fmla="*/ 361 w 577"/>
              <a:gd name="T5" fmla="*/ 355 h 646"/>
              <a:gd name="T6" fmla="*/ 292 w 577"/>
              <a:gd name="T7" fmla="*/ 318 h 646"/>
              <a:gd name="T8" fmla="*/ 210 w 577"/>
              <a:gd name="T9" fmla="*/ 432 h 646"/>
              <a:gd name="T10" fmla="*/ 351 w 577"/>
              <a:gd name="T11" fmla="*/ 511 h 646"/>
              <a:gd name="T12" fmla="*/ 363 w 577"/>
              <a:gd name="T13" fmla="*/ 519 h 646"/>
              <a:gd name="T14" fmla="*/ 299 w 577"/>
              <a:gd name="T15" fmla="*/ 406 h 646"/>
              <a:gd name="T16" fmla="*/ 169 w 577"/>
              <a:gd name="T17" fmla="*/ 399 h 646"/>
              <a:gd name="T18" fmla="*/ 169 w 577"/>
              <a:gd name="T19" fmla="*/ 413 h 646"/>
              <a:gd name="T20" fmla="*/ 299 w 577"/>
              <a:gd name="T21" fmla="*/ 406 h 646"/>
              <a:gd name="T22" fmla="*/ 299 w 577"/>
              <a:gd name="T23" fmla="*/ 460 h 646"/>
              <a:gd name="T24" fmla="*/ 169 w 577"/>
              <a:gd name="T25" fmla="*/ 453 h 646"/>
              <a:gd name="T26" fmla="*/ 169 w 577"/>
              <a:gd name="T27" fmla="*/ 467 h 646"/>
              <a:gd name="T28" fmla="*/ 364 w 577"/>
              <a:gd name="T29" fmla="*/ 219 h 646"/>
              <a:gd name="T30" fmla="*/ 350 w 577"/>
              <a:gd name="T31" fmla="*/ 216 h 646"/>
              <a:gd name="T32" fmla="*/ 226 w 577"/>
              <a:gd name="T33" fmla="*/ 216 h 646"/>
              <a:gd name="T34" fmla="*/ 213 w 577"/>
              <a:gd name="T35" fmla="*/ 219 h 646"/>
              <a:gd name="T36" fmla="*/ 364 w 577"/>
              <a:gd name="T37" fmla="*/ 219 h 646"/>
              <a:gd name="T38" fmla="*/ 364 w 577"/>
              <a:gd name="T39" fmla="*/ 213 h 646"/>
              <a:gd name="T40" fmla="*/ 447 w 577"/>
              <a:gd name="T41" fmla="*/ 80 h 646"/>
              <a:gd name="T42" fmla="*/ 430 w 577"/>
              <a:gd name="T43" fmla="*/ 37 h 646"/>
              <a:gd name="T44" fmla="*/ 377 w 577"/>
              <a:gd name="T45" fmla="*/ 51 h 646"/>
              <a:gd name="T46" fmla="*/ 341 w 577"/>
              <a:gd name="T47" fmla="*/ 28 h 646"/>
              <a:gd name="T48" fmla="*/ 236 w 577"/>
              <a:gd name="T49" fmla="*/ 28 h 646"/>
              <a:gd name="T50" fmla="*/ 200 w 577"/>
              <a:gd name="T51" fmla="*/ 51 h 646"/>
              <a:gd name="T52" fmla="*/ 185 w 577"/>
              <a:gd name="T53" fmla="*/ 47 h 646"/>
              <a:gd name="T54" fmla="*/ 119 w 577"/>
              <a:gd name="T55" fmla="*/ 51 h 646"/>
              <a:gd name="T56" fmla="*/ 134 w 577"/>
              <a:gd name="T57" fmla="*/ 83 h 646"/>
              <a:gd name="T58" fmla="*/ 0 w 577"/>
              <a:gd name="T59" fmla="*/ 462 h 646"/>
              <a:gd name="T60" fmla="*/ 577 w 577"/>
              <a:gd name="T61" fmla="*/ 462 h 646"/>
              <a:gd name="T62" fmla="*/ 200 w 577"/>
              <a:gd name="T63" fmla="*/ 65 h 646"/>
              <a:gd name="T64" fmla="*/ 243 w 577"/>
              <a:gd name="T65" fmla="*/ 41 h 646"/>
              <a:gd name="T66" fmla="*/ 288 w 577"/>
              <a:gd name="T67" fmla="*/ 14 h 646"/>
              <a:gd name="T68" fmla="*/ 334 w 577"/>
              <a:gd name="T69" fmla="*/ 41 h 646"/>
              <a:gd name="T70" fmla="*/ 398 w 577"/>
              <a:gd name="T71" fmla="*/ 59 h 646"/>
              <a:gd name="T72" fmla="*/ 445 w 577"/>
              <a:gd name="T73" fmla="*/ 56 h 646"/>
              <a:gd name="T74" fmla="*/ 435 w 577"/>
              <a:gd name="T75" fmla="*/ 72 h 646"/>
              <a:gd name="T76" fmla="*/ 355 w 577"/>
              <a:gd name="T77" fmla="*/ 224 h 646"/>
              <a:gd name="T78" fmla="*/ 288 w 577"/>
              <a:gd name="T79" fmla="*/ 632 h 646"/>
              <a:gd name="T80" fmla="*/ 222 w 577"/>
              <a:gd name="T81" fmla="*/ 224 h 646"/>
              <a:gd name="T82" fmla="*/ 142 w 577"/>
              <a:gd name="T83" fmla="*/ 72 h 646"/>
              <a:gd name="T84" fmla="*/ 132 w 577"/>
              <a:gd name="T85" fmla="*/ 56 h 646"/>
              <a:gd name="T86" fmla="*/ 179 w 577"/>
              <a:gd name="T87" fmla="*/ 5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7" h="646">
                <a:moveTo>
                  <a:pt x="292" y="561"/>
                </a:moveTo>
                <a:cubicBezTo>
                  <a:pt x="233" y="561"/>
                  <a:pt x="196" y="510"/>
                  <a:pt x="196" y="432"/>
                </a:cubicBezTo>
                <a:cubicBezTo>
                  <a:pt x="196" y="395"/>
                  <a:pt x="204" y="363"/>
                  <a:pt x="221" y="340"/>
                </a:cubicBezTo>
                <a:cubicBezTo>
                  <a:pt x="238" y="316"/>
                  <a:pt x="263" y="304"/>
                  <a:pt x="292" y="304"/>
                </a:cubicBezTo>
                <a:cubicBezTo>
                  <a:pt x="320" y="304"/>
                  <a:pt x="344" y="317"/>
                  <a:pt x="363" y="345"/>
                </a:cubicBezTo>
                <a:cubicBezTo>
                  <a:pt x="365" y="348"/>
                  <a:pt x="364" y="353"/>
                  <a:pt x="361" y="355"/>
                </a:cubicBezTo>
                <a:cubicBezTo>
                  <a:pt x="358" y="357"/>
                  <a:pt x="354" y="356"/>
                  <a:pt x="351" y="353"/>
                </a:cubicBezTo>
                <a:cubicBezTo>
                  <a:pt x="335" y="329"/>
                  <a:pt x="316" y="318"/>
                  <a:pt x="292" y="318"/>
                </a:cubicBezTo>
                <a:cubicBezTo>
                  <a:pt x="267" y="318"/>
                  <a:pt x="247" y="328"/>
                  <a:pt x="232" y="348"/>
                </a:cubicBezTo>
                <a:cubicBezTo>
                  <a:pt x="218" y="369"/>
                  <a:pt x="210" y="398"/>
                  <a:pt x="210" y="432"/>
                </a:cubicBezTo>
                <a:cubicBezTo>
                  <a:pt x="210" y="502"/>
                  <a:pt x="242" y="547"/>
                  <a:pt x="292" y="547"/>
                </a:cubicBezTo>
                <a:cubicBezTo>
                  <a:pt x="316" y="547"/>
                  <a:pt x="335" y="535"/>
                  <a:pt x="351" y="511"/>
                </a:cubicBezTo>
                <a:cubicBezTo>
                  <a:pt x="354" y="508"/>
                  <a:pt x="358" y="507"/>
                  <a:pt x="361" y="509"/>
                </a:cubicBezTo>
                <a:cubicBezTo>
                  <a:pt x="364" y="512"/>
                  <a:pt x="365" y="516"/>
                  <a:pt x="363" y="519"/>
                </a:cubicBezTo>
                <a:cubicBezTo>
                  <a:pt x="344" y="547"/>
                  <a:pt x="320" y="561"/>
                  <a:pt x="292" y="561"/>
                </a:cubicBezTo>
                <a:close/>
                <a:moveTo>
                  <a:pt x="299" y="406"/>
                </a:moveTo>
                <a:cubicBezTo>
                  <a:pt x="299" y="402"/>
                  <a:pt x="296" y="399"/>
                  <a:pt x="292" y="399"/>
                </a:cubicBezTo>
                <a:cubicBezTo>
                  <a:pt x="169" y="399"/>
                  <a:pt x="169" y="399"/>
                  <a:pt x="169" y="399"/>
                </a:cubicBezTo>
                <a:cubicBezTo>
                  <a:pt x="165" y="399"/>
                  <a:pt x="162" y="402"/>
                  <a:pt x="162" y="406"/>
                </a:cubicBezTo>
                <a:cubicBezTo>
                  <a:pt x="162" y="410"/>
                  <a:pt x="165" y="413"/>
                  <a:pt x="169" y="413"/>
                </a:cubicBezTo>
                <a:cubicBezTo>
                  <a:pt x="292" y="413"/>
                  <a:pt x="292" y="413"/>
                  <a:pt x="292" y="413"/>
                </a:cubicBezTo>
                <a:cubicBezTo>
                  <a:pt x="296" y="413"/>
                  <a:pt x="299" y="410"/>
                  <a:pt x="299" y="406"/>
                </a:cubicBezTo>
                <a:close/>
                <a:moveTo>
                  <a:pt x="292" y="467"/>
                </a:moveTo>
                <a:cubicBezTo>
                  <a:pt x="296" y="467"/>
                  <a:pt x="299" y="464"/>
                  <a:pt x="299" y="460"/>
                </a:cubicBezTo>
                <a:cubicBezTo>
                  <a:pt x="299" y="456"/>
                  <a:pt x="296" y="453"/>
                  <a:pt x="292" y="453"/>
                </a:cubicBezTo>
                <a:cubicBezTo>
                  <a:pt x="169" y="453"/>
                  <a:pt x="169" y="453"/>
                  <a:pt x="169" y="453"/>
                </a:cubicBezTo>
                <a:cubicBezTo>
                  <a:pt x="165" y="453"/>
                  <a:pt x="162" y="456"/>
                  <a:pt x="162" y="460"/>
                </a:cubicBezTo>
                <a:cubicBezTo>
                  <a:pt x="162" y="464"/>
                  <a:pt x="165" y="467"/>
                  <a:pt x="169" y="467"/>
                </a:cubicBezTo>
                <a:lnTo>
                  <a:pt x="292" y="467"/>
                </a:lnTo>
                <a:close/>
                <a:moveTo>
                  <a:pt x="364" y="219"/>
                </a:moveTo>
                <a:cubicBezTo>
                  <a:pt x="350" y="216"/>
                  <a:pt x="350" y="216"/>
                  <a:pt x="350" y="216"/>
                </a:cubicBezTo>
                <a:cubicBezTo>
                  <a:pt x="350" y="216"/>
                  <a:pt x="350" y="216"/>
                  <a:pt x="350" y="216"/>
                </a:cubicBezTo>
                <a:cubicBezTo>
                  <a:pt x="350" y="216"/>
                  <a:pt x="344" y="231"/>
                  <a:pt x="288" y="231"/>
                </a:cubicBezTo>
                <a:cubicBezTo>
                  <a:pt x="233" y="231"/>
                  <a:pt x="227" y="216"/>
                  <a:pt x="226" y="216"/>
                </a:cubicBezTo>
                <a:cubicBezTo>
                  <a:pt x="227" y="216"/>
                  <a:pt x="227" y="216"/>
                  <a:pt x="227" y="216"/>
                </a:cubicBezTo>
                <a:cubicBezTo>
                  <a:pt x="213" y="219"/>
                  <a:pt x="213" y="219"/>
                  <a:pt x="213" y="219"/>
                </a:cubicBezTo>
                <a:cubicBezTo>
                  <a:pt x="214" y="224"/>
                  <a:pt x="222" y="245"/>
                  <a:pt x="288" y="245"/>
                </a:cubicBezTo>
                <a:cubicBezTo>
                  <a:pt x="355" y="245"/>
                  <a:pt x="363" y="224"/>
                  <a:pt x="364" y="219"/>
                </a:cubicBezTo>
                <a:close/>
                <a:moveTo>
                  <a:pt x="577" y="462"/>
                </a:moveTo>
                <a:cubicBezTo>
                  <a:pt x="577" y="344"/>
                  <a:pt x="452" y="245"/>
                  <a:pt x="364" y="213"/>
                </a:cubicBezTo>
                <a:cubicBezTo>
                  <a:pt x="366" y="181"/>
                  <a:pt x="381" y="134"/>
                  <a:pt x="443" y="83"/>
                </a:cubicBezTo>
                <a:cubicBezTo>
                  <a:pt x="445" y="81"/>
                  <a:pt x="447" y="80"/>
                  <a:pt x="447" y="80"/>
                </a:cubicBezTo>
                <a:cubicBezTo>
                  <a:pt x="461" y="67"/>
                  <a:pt x="461" y="57"/>
                  <a:pt x="458" y="51"/>
                </a:cubicBezTo>
                <a:cubicBezTo>
                  <a:pt x="455" y="42"/>
                  <a:pt x="444" y="37"/>
                  <a:pt x="430" y="37"/>
                </a:cubicBezTo>
                <a:cubicBezTo>
                  <a:pt x="418" y="37"/>
                  <a:pt x="405" y="41"/>
                  <a:pt x="392" y="47"/>
                </a:cubicBezTo>
                <a:cubicBezTo>
                  <a:pt x="387" y="49"/>
                  <a:pt x="382" y="51"/>
                  <a:pt x="377" y="51"/>
                </a:cubicBezTo>
                <a:cubicBezTo>
                  <a:pt x="365" y="51"/>
                  <a:pt x="355" y="43"/>
                  <a:pt x="344" y="31"/>
                </a:cubicBezTo>
                <a:cubicBezTo>
                  <a:pt x="341" y="28"/>
                  <a:pt x="341" y="28"/>
                  <a:pt x="341" y="28"/>
                </a:cubicBezTo>
                <a:cubicBezTo>
                  <a:pt x="328" y="15"/>
                  <a:pt x="314" y="0"/>
                  <a:pt x="288" y="0"/>
                </a:cubicBezTo>
                <a:cubicBezTo>
                  <a:pt x="263" y="0"/>
                  <a:pt x="249" y="15"/>
                  <a:pt x="236" y="28"/>
                </a:cubicBezTo>
                <a:cubicBezTo>
                  <a:pt x="233" y="31"/>
                  <a:pt x="233" y="31"/>
                  <a:pt x="233" y="31"/>
                </a:cubicBezTo>
                <a:cubicBezTo>
                  <a:pt x="222" y="43"/>
                  <a:pt x="212" y="51"/>
                  <a:pt x="200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5" y="51"/>
                  <a:pt x="190" y="49"/>
                  <a:pt x="185" y="47"/>
                </a:cubicBezTo>
                <a:cubicBezTo>
                  <a:pt x="172" y="41"/>
                  <a:pt x="159" y="37"/>
                  <a:pt x="147" y="37"/>
                </a:cubicBezTo>
                <a:cubicBezTo>
                  <a:pt x="133" y="37"/>
                  <a:pt x="122" y="42"/>
                  <a:pt x="119" y="51"/>
                </a:cubicBezTo>
                <a:cubicBezTo>
                  <a:pt x="116" y="57"/>
                  <a:pt x="116" y="67"/>
                  <a:pt x="130" y="80"/>
                </a:cubicBezTo>
                <a:cubicBezTo>
                  <a:pt x="130" y="80"/>
                  <a:pt x="132" y="81"/>
                  <a:pt x="134" y="83"/>
                </a:cubicBezTo>
                <a:cubicBezTo>
                  <a:pt x="196" y="134"/>
                  <a:pt x="211" y="181"/>
                  <a:pt x="213" y="213"/>
                </a:cubicBezTo>
                <a:cubicBezTo>
                  <a:pt x="125" y="245"/>
                  <a:pt x="0" y="344"/>
                  <a:pt x="0" y="462"/>
                </a:cubicBezTo>
                <a:cubicBezTo>
                  <a:pt x="0" y="579"/>
                  <a:pt x="47" y="646"/>
                  <a:pt x="288" y="646"/>
                </a:cubicBezTo>
                <a:cubicBezTo>
                  <a:pt x="530" y="646"/>
                  <a:pt x="577" y="579"/>
                  <a:pt x="577" y="462"/>
                </a:cubicBezTo>
                <a:close/>
                <a:moveTo>
                  <a:pt x="179" y="59"/>
                </a:moveTo>
                <a:cubicBezTo>
                  <a:pt x="186" y="63"/>
                  <a:pt x="193" y="65"/>
                  <a:pt x="200" y="6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18" y="65"/>
                  <a:pt x="231" y="53"/>
                  <a:pt x="243" y="41"/>
                </a:cubicBezTo>
                <a:cubicBezTo>
                  <a:pt x="246" y="37"/>
                  <a:pt x="246" y="37"/>
                  <a:pt x="246" y="37"/>
                </a:cubicBezTo>
                <a:cubicBezTo>
                  <a:pt x="258" y="25"/>
                  <a:pt x="269" y="14"/>
                  <a:pt x="288" y="14"/>
                </a:cubicBezTo>
                <a:cubicBezTo>
                  <a:pt x="308" y="14"/>
                  <a:pt x="319" y="25"/>
                  <a:pt x="331" y="37"/>
                </a:cubicBezTo>
                <a:cubicBezTo>
                  <a:pt x="334" y="41"/>
                  <a:pt x="334" y="41"/>
                  <a:pt x="334" y="41"/>
                </a:cubicBezTo>
                <a:cubicBezTo>
                  <a:pt x="346" y="53"/>
                  <a:pt x="359" y="65"/>
                  <a:pt x="377" y="65"/>
                </a:cubicBezTo>
                <a:cubicBezTo>
                  <a:pt x="384" y="65"/>
                  <a:pt x="391" y="63"/>
                  <a:pt x="398" y="59"/>
                </a:cubicBezTo>
                <a:cubicBezTo>
                  <a:pt x="409" y="54"/>
                  <a:pt x="420" y="51"/>
                  <a:pt x="430" y="51"/>
                </a:cubicBezTo>
                <a:cubicBezTo>
                  <a:pt x="439" y="51"/>
                  <a:pt x="444" y="54"/>
                  <a:pt x="445" y="56"/>
                </a:cubicBezTo>
                <a:cubicBezTo>
                  <a:pt x="446" y="58"/>
                  <a:pt x="444" y="63"/>
                  <a:pt x="438" y="70"/>
                </a:cubicBezTo>
                <a:cubicBezTo>
                  <a:pt x="437" y="70"/>
                  <a:pt x="436" y="71"/>
                  <a:pt x="435" y="72"/>
                </a:cubicBezTo>
                <a:cubicBezTo>
                  <a:pt x="365" y="129"/>
                  <a:pt x="350" y="183"/>
                  <a:pt x="350" y="218"/>
                </a:cubicBezTo>
                <a:cubicBezTo>
                  <a:pt x="350" y="221"/>
                  <a:pt x="352" y="223"/>
                  <a:pt x="355" y="224"/>
                </a:cubicBezTo>
                <a:cubicBezTo>
                  <a:pt x="439" y="253"/>
                  <a:pt x="563" y="349"/>
                  <a:pt x="563" y="462"/>
                </a:cubicBezTo>
                <a:cubicBezTo>
                  <a:pt x="563" y="573"/>
                  <a:pt x="519" y="632"/>
                  <a:pt x="288" y="632"/>
                </a:cubicBezTo>
                <a:cubicBezTo>
                  <a:pt x="58" y="632"/>
                  <a:pt x="14" y="573"/>
                  <a:pt x="14" y="462"/>
                </a:cubicBezTo>
                <a:cubicBezTo>
                  <a:pt x="14" y="349"/>
                  <a:pt x="138" y="253"/>
                  <a:pt x="222" y="224"/>
                </a:cubicBezTo>
                <a:cubicBezTo>
                  <a:pt x="225" y="223"/>
                  <a:pt x="227" y="221"/>
                  <a:pt x="227" y="218"/>
                </a:cubicBezTo>
                <a:cubicBezTo>
                  <a:pt x="227" y="183"/>
                  <a:pt x="212" y="129"/>
                  <a:pt x="142" y="72"/>
                </a:cubicBezTo>
                <a:cubicBezTo>
                  <a:pt x="141" y="71"/>
                  <a:pt x="140" y="70"/>
                  <a:pt x="139" y="70"/>
                </a:cubicBezTo>
                <a:cubicBezTo>
                  <a:pt x="133" y="63"/>
                  <a:pt x="131" y="58"/>
                  <a:pt x="132" y="56"/>
                </a:cubicBezTo>
                <a:cubicBezTo>
                  <a:pt x="133" y="54"/>
                  <a:pt x="138" y="51"/>
                  <a:pt x="147" y="51"/>
                </a:cubicBezTo>
                <a:cubicBezTo>
                  <a:pt x="157" y="51"/>
                  <a:pt x="168" y="54"/>
                  <a:pt x="179" y="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5"/>
          <p:cNvSpPr>
            <a:spLocks noChangeArrowheads="1"/>
          </p:cNvSpPr>
          <p:nvPr/>
        </p:nvSpPr>
        <p:spPr bwMode="auto">
          <a:xfrm>
            <a:off x="383886" y="1249933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1"/>
          <p:cNvSpPr>
            <a:spLocks noEditPoints="1"/>
          </p:cNvSpPr>
          <p:nvPr/>
        </p:nvSpPr>
        <p:spPr bwMode="auto">
          <a:xfrm>
            <a:off x="583123" y="1411912"/>
            <a:ext cx="386707" cy="386286"/>
          </a:xfrm>
          <a:custGeom>
            <a:avLst/>
            <a:gdLst>
              <a:gd name="T0" fmla="*/ 7 w 564"/>
              <a:gd name="T1" fmla="*/ 564 h 564"/>
              <a:gd name="T2" fmla="*/ 0 w 564"/>
              <a:gd name="T3" fmla="*/ 7 h 564"/>
              <a:gd name="T4" fmla="*/ 14 w 564"/>
              <a:gd name="T5" fmla="*/ 7 h 564"/>
              <a:gd name="T6" fmla="*/ 557 w 564"/>
              <a:gd name="T7" fmla="*/ 550 h 564"/>
              <a:gd name="T8" fmla="*/ 557 w 564"/>
              <a:gd name="T9" fmla="*/ 564 h 564"/>
              <a:gd name="T10" fmla="*/ 107 w 564"/>
              <a:gd name="T11" fmla="*/ 373 h 564"/>
              <a:gd name="T12" fmla="*/ 107 w 564"/>
              <a:gd name="T13" fmla="*/ 456 h 564"/>
              <a:gd name="T14" fmla="*/ 134 w 564"/>
              <a:gd name="T15" fmla="*/ 414 h 564"/>
              <a:gd name="T16" fmla="*/ 79 w 564"/>
              <a:gd name="T17" fmla="*/ 414 h 564"/>
              <a:gd name="T18" fmla="*/ 134 w 564"/>
              <a:gd name="T19" fmla="*/ 414 h 564"/>
              <a:gd name="T20" fmla="*/ 467 w 564"/>
              <a:gd name="T21" fmla="*/ 289 h 564"/>
              <a:gd name="T22" fmla="*/ 467 w 564"/>
              <a:gd name="T23" fmla="*/ 373 h 564"/>
              <a:gd name="T24" fmla="*/ 495 w 564"/>
              <a:gd name="T25" fmla="*/ 331 h 564"/>
              <a:gd name="T26" fmla="*/ 439 w 564"/>
              <a:gd name="T27" fmla="*/ 331 h 564"/>
              <a:gd name="T28" fmla="*/ 495 w 564"/>
              <a:gd name="T29" fmla="*/ 331 h 564"/>
              <a:gd name="T30" fmla="*/ 308 w 564"/>
              <a:gd name="T31" fmla="*/ 92 h 564"/>
              <a:gd name="T32" fmla="*/ 308 w 564"/>
              <a:gd name="T33" fmla="*/ 175 h 564"/>
              <a:gd name="T34" fmla="*/ 336 w 564"/>
              <a:gd name="T35" fmla="*/ 134 h 564"/>
              <a:gd name="T36" fmla="*/ 281 w 564"/>
              <a:gd name="T37" fmla="*/ 134 h 564"/>
              <a:gd name="T38" fmla="*/ 336 w 564"/>
              <a:gd name="T39" fmla="*/ 134 h 564"/>
              <a:gd name="T40" fmla="*/ 188 w 564"/>
              <a:gd name="T41" fmla="*/ 338 h 564"/>
              <a:gd name="T42" fmla="*/ 188 w 564"/>
              <a:gd name="T43" fmla="*/ 421 h 564"/>
              <a:gd name="T44" fmla="*/ 215 w 564"/>
              <a:gd name="T45" fmla="*/ 380 h 564"/>
              <a:gd name="T46" fmla="*/ 160 w 564"/>
              <a:gd name="T47" fmla="*/ 380 h 564"/>
              <a:gd name="T48" fmla="*/ 215 w 564"/>
              <a:gd name="T49" fmla="*/ 380 h 564"/>
              <a:gd name="T50" fmla="*/ 408 w 564"/>
              <a:gd name="T51" fmla="*/ 39 h 564"/>
              <a:gd name="T52" fmla="*/ 408 w 564"/>
              <a:gd name="T53" fmla="*/ 122 h 564"/>
              <a:gd name="T54" fmla="*/ 436 w 564"/>
              <a:gd name="T55" fmla="*/ 80 h 564"/>
              <a:gd name="T56" fmla="*/ 380 w 564"/>
              <a:gd name="T57" fmla="*/ 80 h 564"/>
              <a:gd name="T58" fmla="*/ 436 w 564"/>
              <a:gd name="T59" fmla="*/ 80 h 564"/>
              <a:gd name="T60" fmla="*/ 336 w 564"/>
              <a:gd name="T61" fmla="*/ 307 h 564"/>
              <a:gd name="T62" fmla="*/ 336 w 564"/>
              <a:gd name="T63" fmla="*/ 452 h 564"/>
              <a:gd name="T64" fmla="*/ 395 w 564"/>
              <a:gd name="T65" fmla="*/ 380 h 564"/>
              <a:gd name="T66" fmla="*/ 278 w 564"/>
              <a:gd name="T67" fmla="*/ 380 h 564"/>
              <a:gd name="T68" fmla="*/ 395 w 564"/>
              <a:gd name="T69" fmla="*/ 380 h 564"/>
              <a:gd name="T70" fmla="*/ 253 w 564"/>
              <a:gd name="T71" fmla="*/ 172 h 564"/>
              <a:gd name="T72" fmla="*/ 253 w 564"/>
              <a:gd name="T73" fmla="*/ 317 h 564"/>
              <a:gd name="T74" fmla="*/ 312 w 564"/>
              <a:gd name="T75" fmla="*/ 245 h 564"/>
              <a:gd name="T76" fmla="*/ 195 w 564"/>
              <a:gd name="T77" fmla="*/ 245 h 564"/>
              <a:gd name="T78" fmla="*/ 312 w 564"/>
              <a:gd name="T79" fmla="*/ 245 h 564"/>
              <a:gd name="T80" fmla="*/ 467 w 564"/>
              <a:gd name="T81" fmla="*/ 127 h 564"/>
              <a:gd name="T82" fmla="*/ 467 w 564"/>
              <a:gd name="T83" fmla="*/ 272 h 564"/>
              <a:gd name="T84" fmla="*/ 526 w 564"/>
              <a:gd name="T85" fmla="*/ 199 h 564"/>
              <a:gd name="T86" fmla="*/ 409 w 564"/>
              <a:gd name="T87" fmla="*/ 199 h 564"/>
              <a:gd name="T88" fmla="*/ 526 w 564"/>
              <a:gd name="T89" fmla="*/ 199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4" h="564">
                <a:moveTo>
                  <a:pt x="557" y="564"/>
                </a:moveTo>
                <a:cubicBezTo>
                  <a:pt x="7" y="564"/>
                  <a:pt x="7" y="564"/>
                  <a:pt x="7" y="564"/>
                </a:cubicBezTo>
                <a:cubicBezTo>
                  <a:pt x="3" y="564"/>
                  <a:pt x="0" y="561"/>
                  <a:pt x="0" y="55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ubicBezTo>
                  <a:pt x="14" y="550"/>
                  <a:pt x="14" y="550"/>
                  <a:pt x="14" y="550"/>
                </a:cubicBezTo>
                <a:cubicBezTo>
                  <a:pt x="557" y="550"/>
                  <a:pt x="557" y="550"/>
                  <a:pt x="557" y="550"/>
                </a:cubicBezTo>
                <a:cubicBezTo>
                  <a:pt x="561" y="550"/>
                  <a:pt x="564" y="553"/>
                  <a:pt x="564" y="557"/>
                </a:cubicBezTo>
                <a:cubicBezTo>
                  <a:pt x="564" y="561"/>
                  <a:pt x="561" y="564"/>
                  <a:pt x="557" y="564"/>
                </a:cubicBezTo>
                <a:close/>
                <a:moveTo>
                  <a:pt x="148" y="414"/>
                </a:moveTo>
                <a:cubicBezTo>
                  <a:pt x="148" y="391"/>
                  <a:pt x="130" y="373"/>
                  <a:pt x="107" y="373"/>
                </a:cubicBezTo>
                <a:cubicBezTo>
                  <a:pt x="84" y="373"/>
                  <a:pt x="65" y="391"/>
                  <a:pt x="65" y="414"/>
                </a:cubicBezTo>
                <a:cubicBezTo>
                  <a:pt x="65" y="437"/>
                  <a:pt x="84" y="456"/>
                  <a:pt x="107" y="456"/>
                </a:cubicBezTo>
                <a:cubicBezTo>
                  <a:pt x="130" y="456"/>
                  <a:pt x="148" y="437"/>
                  <a:pt x="148" y="414"/>
                </a:cubicBezTo>
                <a:close/>
                <a:moveTo>
                  <a:pt x="134" y="414"/>
                </a:moveTo>
                <a:cubicBezTo>
                  <a:pt x="134" y="430"/>
                  <a:pt x="122" y="442"/>
                  <a:pt x="107" y="442"/>
                </a:cubicBezTo>
                <a:cubicBezTo>
                  <a:pt x="91" y="442"/>
                  <a:pt x="79" y="430"/>
                  <a:pt x="79" y="414"/>
                </a:cubicBezTo>
                <a:cubicBezTo>
                  <a:pt x="79" y="399"/>
                  <a:pt x="91" y="387"/>
                  <a:pt x="107" y="387"/>
                </a:cubicBezTo>
                <a:cubicBezTo>
                  <a:pt x="122" y="387"/>
                  <a:pt x="134" y="399"/>
                  <a:pt x="134" y="414"/>
                </a:cubicBezTo>
                <a:close/>
                <a:moveTo>
                  <a:pt x="509" y="331"/>
                </a:moveTo>
                <a:cubicBezTo>
                  <a:pt x="509" y="308"/>
                  <a:pt x="490" y="289"/>
                  <a:pt x="467" y="289"/>
                </a:cubicBezTo>
                <a:cubicBezTo>
                  <a:pt x="444" y="289"/>
                  <a:pt x="425" y="308"/>
                  <a:pt x="425" y="331"/>
                </a:cubicBezTo>
                <a:cubicBezTo>
                  <a:pt x="425" y="354"/>
                  <a:pt x="444" y="373"/>
                  <a:pt x="467" y="373"/>
                </a:cubicBezTo>
                <a:cubicBezTo>
                  <a:pt x="490" y="373"/>
                  <a:pt x="509" y="354"/>
                  <a:pt x="509" y="331"/>
                </a:cubicBezTo>
                <a:close/>
                <a:moveTo>
                  <a:pt x="495" y="331"/>
                </a:moveTo>
                <a:cubicBezTo>
                  <a:pt x="495" y="346"/>
                  <a:pt x="482" y="359"/>
                  <a:pt x="467" y="359"/>
                </a:cubicBezTo>
                <a:cubicBezTo>
                  <a:pt x="452" y="359"/>
                  <a:pt x="439" y="346"/>
                  <a:pt x="439" y="331"/>
                </a:cubicBezTo>
                <a:cubicBezTo>
                  <a:pt x="439" y="316"/>
                  <a:pt x="452" y="303"/>
                  <a:pt x="467" y="303"/>
                </a:cubicBezTo>
                <a:cubicBezTo>
                  <a:pt x="482" y="303"/>
                  <a:pt x="495" y="316"/>
                  <a:pt x="495" y="331"/>
                </a:cubicBezTo>
                <a:close/>
                <a:moveTo>
                  <a:pt x="350" y="134"/>
                </a:moveTo>
                <a:cubicBezTo>
                  <a:pt x="350" y="111"/>
                  <a:pt x="331" y="92"/>
                  <a:pt x="308" y="92"/>
                </a:cubicBezTo>
                <a:cubicBezTo>
                  <a:pt x="285" y="92"/>
                  <a:pt x="267" y="111"/>
                  <a:pt x="267" y="134"/>
                </a:cubicBezTo>
                <a:cubicBezTo>
                  <a:pt x="267" y="157"/>
                  <a:pt x="285" y="175"/>
                  <a:pt x="308" y="175"/>
                </a:cubicBezTo>
                <a:cubicBezTo>
                  <a:pt x="331" y="175"/>
                  <a:pt x="350" y="157"/>
                  <a:pt x="350" y="134"/>
                </a:cubicBezTo>
                <a:close/>
                <a:moveTo>
                  <a:pt x="336" y="134"/>
                </a:moveTo>
                <a:cubicBezTo>
                  <a:pt x="336" y="149"/>
                  <a:pt x="324" y="161"/>
                  <a:pt x="308" y="161"/>
                </a:cubicBezTo>
                <a:cubicBezTo>
                  <a:pt x="293" y="161"/>
                  <a:pt x="281" y="149"/>
                  <a:pt x="281" y="134"/>
                </a:cubicBezTo>
                <a:cubicBezTo>
                  <a:pt x="281" y="118"/>
                  <a:pt x="293" y="106"/>
                  <a:pt x="308" y="106"/>
                </a:cubicBezTo>
                <a:cubicBezTo>
                  <a:pt x="324" y="106"/>
                  <a:pt x="336" y="118"/>
                  <a:pt x="336" y="134"/>
                </a:cubicBezTo>
                <a:close/>
                <a:moveTo>
                  <a:pt x="229" y="380"/>
                </a:moveTo>
                <a:cubicBezTo>
                  <a:pt x="229" y="357"/>
                  <a:pt x="211" y="338"/>
                  <a:pt x="188" y="338"/>
                </a:cubicBezTo>
                <a:cubicBezTo>
                  <a:pt x="165" y="338"/>
                  <a:pt x="146" y="357"/>
                  <a:pt x="146" y="380"/>
                </a:cubicBezTo>
                <a:cubicBezTo>
                  <a:pt x="146" y="403"/>
                  <a:pt x="165" y="421"/>
                  <a:pt x="188" y="421"/>
                </a:cubicBezTo>
                <a:cubicBezTo>
                  <a:pt x="211" y="421"/>
                  <a:pt x="229" y="403"/>
                  <a:pt x="229" y="380"/>
                </a:cubicBezTo>
                <a:close/>
                <a:moveTo>
                  <a:pt x="215" y="380"/>
                </a:moveTo>
                <a:cubicBezTo>
                  <a:pt x="215" y="395"/>
                  <a:pt x="203" y="407"/>
                  <a:pt x="188" y="407"/>
                </a:cubicBezTo>
                <a:cubicBezTo>
                  <a:pt x="172" y="407"/>
                  <a:pt x="160" y="395"/>
                  <a:pt x="160" y="380"/>
                </a:cubicBezTo>
                <a:cubicBezTo>
                  <a:pt x="160" y="364"/>
                  <a:pt x="172" y="352"/>
                  <a:pt x="188" y="352"/>
                </a:cubicBezTo>
                <a:cubicBezTo>
                  <a:pt x="203" y="352"/>
                  <a:pt x="215" y="364"/>
                  <a:pt x="215" y="380"/>
                </a:cubicBezTo>
                <a:close/>
                <a:moveTo>
                  <a:pt x="450" y="80"/>
                </a:moveTo>
                <a:cubicBezTo>
                  <a:pt x="450" y="57"/>
                  <a:pt x="431" y="39"/>
                  <a:pt x="408" y="39"/>
                </a:cubicBezTo>
                <a:cubicBezTo>
                  <a:pt x="385" y="39"/>
                  <a:pt x="366" y="57"/>
                  <a:pt x="366" y="80"/>
                </a:cubicBezTo>
                <a:cubicBezTo>
                  <a:pt x="366" y="103"/>
                  <a:pt x="385" y="122"/>
                  <a:pt x="408" y="122"/>
                </a:cubicBezTo>
                <a:cubicBezTo>
                  <a:pt x="431" y="122"/>
                  <a:pt x="450" y="103"/>
                  <a:pt x="450" y="80"/>
                </a:cubicBezTo>
                <a:close/>
                <a:moveTo>
                  <a:pt x="436" y="80"/>
                </a:moveTo>
                <a:cubicBezTo>
                  <a:pt x="436" y="96"/>
                  <a:pt x="423" y="108"/>
                  <a:pt x="408" y="108"/>
                </a:cubicBezTo>
                <a:cubicBezTo>
                  <a:pt x="393" y="108"/>
                  <a:pt x="380" y="96"/>
                  <a:pt x="380" y="80"/>
                </a:cubicBezTo>
                <a:cubicBezTo>
                  <a:pt x="380" y="65"/>
                  <a:pt x="393" y="53"/>
                  <a:pt x="408" y="53"/>
                </a:cubicBezTo>
                <a:cubicBezTo>
                  <a:pt x="423" y="53"/>
                  <a:pt x="436" y="65"/>
                  <a:pt x="436" y="80"/>
                </a:cubicBezTo>
                <a:close/>
                <a:moveTo>
                  <a:pt x="409" y="380"/>
                </a:moveTo>
                <a:cubicBezTo>
                  <a:pt x="409" y="340"/>
                  <a:pt x="376" y="307"/>
                  <a:pt x="336" y="307"/>
                </a:cubicBezTo>
                <a:cubicBezTo>
                  <a:pt x="296" y="307"/>
                  <a:pt x="264" y="340"/>
                  <a:pt x="264" y="380"/>
                </a:cubicBezTo>
                <a:cubicBezTo>
                  <a:pt x="264" y="420"/>
                  <a:pt x="296" y="452"/>
                  <a:pt x="336" y="452"/>
                </a:cubicBezTo>
                <a:cubicBezTo>
                  <a:pt x="376" y="452"/>
                  <a:pt x="409" y="420"/>
                  <a:pt x="409" y="380"/>
                </a:cubicBezTo>
                <a:close/>
                <a:moveTo>
                  <a:pt x="395" y="380"/>
                </a:moveTo>
                <a:cubicBezTo>
                  <a:pt x="395" y="412"/>
                  <a:pt x="369" y="438"/>
                  <a:pt x="336" y="438"/>
                </a:cubicBezTo>
                <a:cubicBezTo>
                  <a:pt x="304" y="438"/>
                  <a:pt x="278" y="412"/>
                  <a:pt x="278" y="380"/>
                </a:cubicBezTo>
                <a:cubicBezTo>
                  <a:pt x="278" y="347"/>
                  <a:pt x="304" y="321"/>
                  <a:pt x="336" y="321"/>
                </a:cubicBezTo>
                <a:cubicBezTo>
                  <a:pt x="369" y="321"/>
                  <a:pt x="395" y="347"/>
                  <a:pt x="395" y="380"/>
                </a:cubicBezTo>
                <a:close/>
                <a:moveTo>
                  <a:pt x="326" y="245"/>
                </a:moveTo>
                <a:cubicBezTo>
                  <a:pt x="326" y="205"/>
                  <a:pt x="293" y="172"/>
                  <a:pt x="253" y="172"/>
                </a:cubicBezTo>
                <a:cubicBezTo>
                  <a:pt x="213" y="172"/>
                  <a:pt x="181" y="205"/>
                  <a:pt x="181" y="245"/>
                </a:cubicBezTo>
                <a:cubicBezTo>
                  <a:pt x="181" y="285"/>
                  <a:pt x="213" y="317"/>
                  <a:pt x="253" y="317"/>
                </a:cubicBezTo>
                <a:cubicBezTo>
                  <a:pt x="293" y="317"/>
                  <a:pt x="326" y="285"/>
                  <a:pt x="326" y="245"/>
                </a:cubicBezTo>
                <a:close/>
                <a:moveTo>
                  <a:pt x="312" y="245"/>
                </a:moveTo>
                <a:cubicBezTo>
                  <a:pt x="312" y="277"/>
                  <a:pt x="285" y="303"/>
                  <a:pt x="253" y="303"/>
                </a:cubicBezTo>
                <a:cubicBezTo>
                  <a:pt x="221" y="303"/>
                  <a:pt x="195" y="277"/>
                  <a:pt x="195" y="245"/>
                </a:cubicBezTo>
                <a:cubicBezTo>
                  <a:pt x="195" y="212"/>
                  <a:pt x="221" y="186"/>
                  <a:pt x="253" y="186"/>
                </a:cubicBezTo>
                <a:cubicBezTo>
                  <a:pt x="285" y="186"/>
                  <a:pt x="312" y="212"/>
                  <a:pt x="312" y="245"/>
                </a:cubicBezTo>
                <a:close/>
                <a:moveTo>
                  <a:pt x="540" y="199"/>
                </a:moveTo>
                <a:cubicBezTo>
                  <a:pt x="540" y="159"/>
                  <a:pt x="507" y="127"/>
                  <a:pt x="467" y="127"/>
                </a:cubicBezTo>
                <a:cubicBezTo>
                  <a:pt x="427" y="127"/>
                  <a:pt x="395" y="159"/>
                  <a:pt x="395" y="199"/>
                </a:cubicBezTo>
                <a:cubicBezTo>
                  <a:pt x="395" y="239"/>
                  <a:pt x="427" y="272"/>
                  <a:pt x="467" y="272"/>
                </a:cubicBezTo>
                <a:cubicBezTo>
                  <a:pt x="507" y="272"/>
                  <a:pt x="540" y="239"/>
                  <a:pt x="540" y="199"/>
                </a:cubicBezTo>
                <a:close/>
                <a:moveTo>
                  <a:pt x="526" y="199"/>
                </a:moveTo>
                <a:cubicBezTo>
                  <a:pt x="526" y="231"/>
                  <a:pt x="499" y="258"/>
                  <a:pt x="467" y="258"/>
                </a:cubicBezTo>
                <a:cubicBezTo>
                  <a:pt x="435" y="258"/>
                  <a:pt x="409" y="231"/>
                  <a:pt x="409" y="199"/>
                </a:cubicBezTo>
                <a:cubicBezTo>
                  <a:pt x="409" y="167"/>
                  <a:pt x="435" y="141"/>
                  <a:pt x="467" y="141"/>
                </a:cubicBezTo>
                <a:cubicBezTo>
                  <a:pt x="499" y="141"/>
                  <a:pt x="526" y="167"/>
                  <a:pt x="526" y="1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20"/>
          <p:cNvSpPr/>
          <p:nvPr/>
        </p:nvSpPr>
        <p:spPr>
          <a:xfrm>
            <a:off x="384931" y="2112979"/>
            <a:ext cx="727200" cy="727200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solidFill>
            <a:srgbClr val="572A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sp>
        <p:nvSpPr>
          <p:cNvPr id="11" name="Freeform 108"/>
          <p:cNvSpPr>
            <a:spLocks noChangeArrowheads="1"/>
          </p:cNvSpPr>
          <p:nvPr/>
        </p:nvSpPr>
        <p:spPr bwMode="auto">
          <a:xfrm>
            <a:off x="531718" y="2244810"/>
            <a:ext cx="439157" cy="460568"/>
          </a:xfrm>
          <a:custGeom>
            <a:avLst/>
            <a:gdLst>
              <a:gd name="T0" fmla="*/ 88 w 619"/>
              <a:gd name="T1" fmla="*/ 89 h 634"/>
              <a:gd name="T2" fmla="*/ 88 w 619"/>
              <a:gd name="T3" fmla="*/ 89 h 634"/>
              <a:gd name="T4" fmla="*/ 73 w 619"/>
              <a:gd name="T5" fmla="*/ 103 h 634"/>
              <a:gd name="T6" fmla="*/ 88 w 619"/>
              <a:gd name="T7" fmla="*/ 118 h 634"/>
              <a:gd name="T8" fmla="*/ 118 w 619"/>
              <a:gd name="T9" fmla="*/ 103 h 634"/>
              <a:gd name="T10" fmla="*/ 88 w 619"/>
              <a:gd name="T11" fmla="*/ 89 h 634"/>
              <a:gd name="T12" fmla="*/ 545 w 619"/>
              <a:gd name="T13" fmla="*/ 0 h 634"/>
              <a:gd name="T14" fmla="*/ 545 w 619"/>
              <a:gd name="T15" fmla="*/ 0 h 634"/>
              <a:gd name="T16" fmla="*/ 73 w 619"/>
              <a:gd name="T17" fmla="*/ 0 h 634"/>
              <a:gd name="T18" fmla="*/ 0 w 619"/>
              <a:gd name="T19" fmla="*/ 89 h 634"/>
              <a:gd name="T20" fmla="*/ 0 w 619"/>
              <a:gd name="T21" fmla="*/ 560 h 634"/>
              <a:gd name="T22" fmla="*/ 73 w 619"/>
              <a:gd name="T23" fmla="*/ 633 h 634"/>
              <a:gd name="T24" fmla="*/ 545 w 619"/>
              <a:gd name="T25" fmla="*/ 633 h 634"/>
              <a:gd name="T26" fmla="*/ 618 w 619"/>
              <a:gd name="T27" fmla="*/ 560 h 634"/>
              <a:gd name="T28" fmla="*/ 618 w 619"/>
              <a:gd name="T29" fmla="*/ 89 h 634"/>
              <a:gd name="T30" fmla="*/ 545 w 619"/>
              <a:gd name="T31" fmla="*/ 0 h 634"/>
              <a:gd name="T32" fmla="*/ 589 w 619"/>
              <a:gd name="T33" fmla="*/ 560 h 634"/>
              <a:gd name="T34" fmla="*/ 589 w 619"/>
              <a:gd name="T35" fmla="*/ 560 h 634"/>
              <a:gd name="T36" fmla="*/ 545 w 619"/>
              <a:gd name="T37" fmla="*/ 589 h 634"/>
              <a:gd name="T38" fmla="*/ 73 w 619"/>
              <a:gd name="T39" fmla="*/ 589 h 634"/>
              <a:gd name="T40" fmla="*/ 29 w 619"/>
              <a:gd name="T41" fmla="*/ 560 h 634"/>
              <a:gd name="T42" fmla="*/ 29 w 619"/>
              <a:gd name="T43" fmla="*/ 206 h 634"/>
              <a:gd name="T44" fmla="*/ 589 w 619"/>
              <a:gd name="T45" fmla="*/ 206 h 634"/>
              <a:gd name="T46" fmla="*/ 589 w 619"/>
              <a:gd name="T47" fmla="*/ 560 h 634"/>
              <a:gd name="T48" fmla="*/ 589 w 619"/>
              <a:gd name="T49" fmla="*/ 162 h 634"/>
              <a:gd name="T50" fmla="*/ 589 w 619"/>
              <a:gd name="T51" fmla="*/ 162 h 634"/>
              <a:gd name="T52" fmla="*/ 29 w 619"/>
              <a:gd name="T53" fmla="*/ 162 h 634"/>
              <a:gd name="T54" fmla="*/ 29 w 619"/>
              <a:gd name="T55" fmla="*/ 89 h 634"/>
              <a:gd name="T56" fmla="*/ 73 w 619"/>
              <a:gd name="T57" fmla="*/ 44 h 634"/>
              <a:gd name="T58" fmla="*/ 545 w 619"/>
              <a:gd name="T59" fmla="*/ 44 h 634"/>
              <a:gd name="T60" fmla="*/ 589 w 619"/>
              <a:gd name="T61" fmla="*/ 89 h 634"/>
              <a:gd name="T62" fmla="*/ 589 w 619"/>
              <a:gd name="T63" fmla="*/ 162 h 634"/>
              <a:gd name="T64" fmla="*/ 250 w 619"/>
              <a:gd name="T65" fmla="*/ 89 h 634"/>
              <a:gd name="T66" fmla="*/ 250 w 619"/>
              <a:gd name="T67" fmla="*/ 89 h 634"/>
              <a:gd name="T68" fmla="*/ 235 w 619"/>
              <a:gd name="T69" fmla="*/ 103 h 634"/>
              <a:gd name="T70" fmla="*/ 250 w 619"/>
              <a:gd name="T71" fmla="*/ 118 h 634"/>
              <a:gd name="T72" fmla="*/ 265 w 619"/>
              <a:gd name="T73" fmla="*/ 103 h 634"/>
              <a:gd name="T74" fmla="*/ 250 w 619"/>
              <a:gd name="T75" fmla="*/ 89 h 634"/>
              <a:gd name="T76" fmla="*/ 177 w 619"/>
              <a:gd name="T77" fmla="*/ 89 h 634"/>
              <a:gd name="T78" fmla="*/ 177 w 619"/>
              <a:gd name="T79" fmla="*/ 89 h 634"/>
              <a:gd name="T80" fmla="*/ 147 w 619"/>
              <a:gd name="T81" fmla="*/ 103 h 634"/>
              <a:gd name="T82" fmla="*/ 177 w 619"/>
              <a:gd name="T83" fmla="*/ 118 h 634"/>
              <a:gd name="T84" fmla="*/ 191 w 619"/>
              <a:gd name="T85" fmla="*/ 103 h 634"/>
              <a:gd name="T86" fmla="*/ 177 w 619"/>
              <a:gd name="T87" fmla="*/ 8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81"/>
          <p:cNvSpPr/>
          <p:nvPr/>
        </p:nvSpPr>
        <p:spPr>
          <a:xfrm>
            <a:off x="1169068" y="1281902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Exploratory analysis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Rectangle 181"/>
          <p:cNvSpPr/>
          <p:nvPr/>
        </p:nvSpPr>
        <p:spPr>
          <a:xfrm>
            <a:off x="1169068" y="1559014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Statistical characterization of dataset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ectangle 181"/>
          <p:cNvSpPr/>
          <p:nvPr/>
        </p:nvSpPr>
        <p:spPr>
          <a:xfrm>
            <a:off x="1169068" y="2119354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Dashboard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ectangle 181"/>
          <p:cNvSpPr/>
          <p:nvPr/>
        </p:nvSpPr>
        <p:spPr>
          <a:xfrm>
            <a:off x="1169068" y="2396466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Inspect call stats, common routes, etc.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Rectangle 181"/>
          <p:cNvSpPr/>
          <p:nvPr/>
        </p:nvSpPr>
        <p:spPr>
          <a:xfrm>
            <a:off x="1169068" y="2966434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Outcome and informed actions 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81"/>
          <p:cNvSpPr/>
          <p:nvPr/>
        </p:nvSpPr>
        <p:spPr>
          <a:xfrm>
            <a:off x="1169068" y="3243546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Internal optimizations cut the costs (18k€/year)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ectangle 181"/>
          <p:cNvSpPr/>
          <p:nvPr/>
        </p:nvSpPr>
        <p:spPr>
          <a:xfrm>
            <a:off x="1186962" y="3899255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Project duration: 3 months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ectangle 181"/>
          <p:cNvSpPr/>
          <p:nvPr/>
        </p:nvSpPr>
        <p:spPr>
          <a:xfrm>
            <a:off x="1186962" y="4176367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rom handover of dataset to final reporting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62" y="1048081"/>
            <a:ext cx="3511795" cy="383670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5979586" y="4609329"/>
            <a:ext cx="941033" cy="404854"/>
          </a:xfrm>
          <a:prstGeom prst="ellipse">
            <a:avLst/>
          </a:prstGeom>
          <a:noFill/>
          <a:ln w="38100">
            <a:solidFill>
              <a:srgbClr val="B75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5997" y="2306125"/>
            <a:ext cx="6858000" cy="380599"/>
          </a:xfrm>
          <a:prstGeom prst="rect">
            <a:avLst/>
          </a:prstGeom>
        </p:spPr>
        <p:txBody>
          <a:bodyPr anchor="b">
            <a:normAutofit fontScale="90000" lnSpcReduction="2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Third story: </a:t>
            </a:r>
            <a:r>
              <a:rPr lang="en-US" b="1" dirty="0"/>
              <a:t>Glovo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28342" y="2572824"/>
            <a:ext cx="6858000" cy="380599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sz="16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”Anything you want, delivered in (LESS!) minutes”</a:t>
            </a:r>
          </a:p>
        </p:txBody>
      </p:sp>
      <p:sp>
        <p:nvSpPr>
          <p:cNvPr id="6" name="Rounded Rectangle 5"/>
          <p:cNvSpPr/>
          <p:nvPr/>
        </p:nvSpPr>
        <p:spPr>
          <a:xfrm rot="20469548">
            <a:off x="5334072" y="3118113"/>
            <a:ext cx="2993859" cy="5647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Optimize existing algorithms and test them in production</a:t>
            </a:r>
          </a:p>
        </p:txBody>
      </p:sp>
    </p:spTree>
    <p:extLst>
      <p:ext uri="{BB962C8B-B14F-4D97-AF65-F5344CB8AC3E}">
        <p14:creationId xmlns:p14="http://schemas.microsoft.com/office/powerpoint/2010/main" val="4652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Glovo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Autofit/>
          </a:bodyPr>
          <a:lstStyle/>
          <a:p>
            <a:r>
              <a:rPr lang="en-US" sz="1100" b="1" dirty="0">
                <a:solidFill>
                  <a:srgbClr val="572A78"/>
                </a:solidFill>
              </a:rPr>
              <a:t>“Anything you want, delivered in minutes”</a:t>
            </a:r>
            <a:endParaRPr lang="en-US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04172" y="1471878"/>
            <a:ext cx="4860000" cy="323157"/>
          </a:xfrm>
          <a:prstGeom prst="rect">
            <a:avLst/>
          </a:prstGeom>
          <a:solidFill>
            <a:srgbClr val="572A79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500" b="1" dirty="0" smtClean="0">
                <a:solidFill>
                  <a:schemeClr val="bg1"/>
                </a:solidFill>
                <a:latin typeface="Verdana"/>
                <a:cs typeface="Verdana"/>
              </a:rPr>
              <a:t>One of the coolest startup in town</a:t>
            </a:r>
            <a:endParaRPr lang="en-US" sz="15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4172" y="2079120"/>
            <a:ext cx="4860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3904172" y="2364752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017804" y="2268768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Shipment time &lt;30minutes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04172" y="2657204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017804" y="2558195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Partnership with other businesses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04172" y="2948650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017804" y="2869961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Fast growing platform (&gt;250K users)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804" y="2001814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Last-mile delivery (meals, groceries, etc.)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04172" y="3551496"/>
            <a:ext cx="4860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5" name="Rectangle 14"/>
          <p:cNvSpPr/>
          <p:nvPr/>
        </p:nvSpPr>
        <p:spPr>
          <a:xfrm>
            <a:off x="3904172" y="3837128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7804" y="3741144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Rather large dataset (live + historical)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04172" y="4129580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017804" y="4030571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Existing back-end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04172" y="4421026"/>
            <a:ext cx="4860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17804" y="4342337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Time to take advantage of data</a:t>
            </a:r>
            <a:r>
              <a:rPr lang="is-I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7804" y="3474190"/>
            <a:ext cx="4608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Been in the game for a couple of years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1" y="3018312"/>
            <a:ext cx="3354799" cy="175275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2" y="1428049"/>
            <a:ext cx="3126128" cy="102439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37379" y="4662546"/>
            <a:ext cx="3509175" cy="267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1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Glovo: optimizing notification algorithm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285111" y="1169945"/>
            <a:ext cx="648000" cy="648000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7"/>
          <p:cNvSpPr>
            <a:spLocks noEditPoints="1"/>
          </p:cNvSpPr>
          <p:nvPr/>
        </p:nvSpPr>
        <p:spPr bwMode="auto">
          <a:xfrm>
            <a:off x="399265" y="1287195"/>
            <a:ext cx="440314" cy="367168"/>
          </a:xfrm>
          <a:custGeom>
            <a:avLst/>
            <a:gdLst>
              <a:gd name="T0" fmla="*/ 636 w 642"/>
              <a:gd name="T1" fmla="*/ 151 h 536"/>
              <a:gd name="T2" fmla="*/ 487 w 642"/>
              <a:gd name="T3" fmla="*/ 114 h 536"/>
              <a:gd name="T4" fmla="*/ 490 w 642"/>
              <a:gd name="T5" fmla="*/ 91 h 536"/>
              <a:gd name="T6" fmla="*/ 400 w 642"/>
              <a:gd name="T7" fmla="*/ 0 h 536"/>
              <a:gd name="T8" fmla="*/ 309 w 642"/>
              <a:gd name="T9" fmla="*/ 91 h 536"/>
              <a:gd name="T10" fmla="*/ 315 w 642"/>
              <a:gd name="T11" fmla="*/ 126 h 536"/>
              <a:gd name="T12" fmla="*/ 217 w 642"/>
              <a:gd name="T13" fmla="*/ 151 h 536"/>
              <a:gd name="T14" fmla="*/ 9 w 642"/>
              <a:gd name="T15" fmla="*/ 98 h 536"/>
              <a:gd name="T16" fmla="*/ 3 w 642"/>
              <a:gd name="T17" fmla="*/ 100 h 536"/>
              <a:gd name="T18" fmla="*/ 0 w 642"/>
              <a:gd name="T19" fmla="*/ 105 h 536"/>
              <a:gd name="T20" fmla="*/ 0 w 642"/>
              <a:gd name="T21" fmla="*/ 476 h 536"/>
              <a:gd name="T22" fmla="*/ 6 w 642"/>
              <a:gd name="T23" fmla="*/ 483 h 536"/>
              <a:gd name="T24" fmla="*/ 215 w 642"/>
              <a:gd name="T25" fmla="*/ 536 h 536"/>
              <a:gd name="T26" fmla="*/ 217 w 642"/>
              <a:gd name="T27" fmla="*/ 536 h 536"/>
              <a:gd name="T28" fmla="*/ 217 w 642"/>
              <a:gd name="T29" fmla="*/ 536 h 536"/>
              <a:gd name="T30" fmla="*/ 217 w 642"/>
              <a:gd name="T31" fmla="*/ 536 h 536"/>
              <a:gd name="T32" fmla="*/ 218 w 642"/>
              <a:gd name="T33" fmla="*/ 536 h 536"/>
              <a:gd name="T34" fmla="*/ 426 w 642"/>
              <a:gd name="T35" fmla="*/ 483 h 536"/>
              <a:gd name="T36" fmla="*/ 633 w 642"/>
              <a:gd name="T37" fmla="*/ 536 h 536"/>
              <a:gd name="T38" fmla="*/ 635 w 642"/>
              <a:gd name="T39" fmla="*/ 536 h 536"/>
              <a:gd name="T40" fmla="*/ 639 w 642"/>
              <a:gd name="T41" fmla="*/ 534 h 536"/>
              <a:gd name="T42" fmla="*/ 642 w 642"/>
              <a:gd name="T43" fmla="*/ 529 h 536"/>
              <a:gd name="T44" fmla="*/ 642 w 642"/>
              <a:gd name="T45" fmla="*/ 158 h 536"/>
              <a:gd name="T46" fmla="*/ 636 w 642"/>
              <a:gd name="T47" fmla="*/ 151 h 536"/>
              <a:gd name="T48" fmla="*/ 400 w 642"/>
              <a:gd name="T49" fmla="*/ 14 h 536"/>
              <a:gd name="T50" fmla="*/ 476 w 642"/>
              <a:gd name="T51" fmla="*/ 91 h 536"/>
              <a:gd name="T52" fmla="*/ 472 w 642"/>
              <a:gd name="T53" fmla="*/ 116 h 536"/>
              <a:gd name="T54" fmla="*/ 472 w 642"/>
              <a:gd name="T55" fmla="*/ 117 h 536"/>
              <a:gd name="T56" fmla="*/ 472 w 642"/>
              <a:gd name="T57" fmla="*/ 117 h 536"/>
              <a:gd name="T58" fmla="*/ 400 w 642"/>
              <a:gd name="T59" fmla="*/ 224 h 536"/>
              <a:gd name="T60" fmla="*/ 323 w 642"/>
              <a:gd name="T61" fmla="*/ 91 h 536"/>
              <a:gd name="T62" fmla="*/ 400 w 642"/>
              <a:gd name="T63" fmla="*/ 14 h 536"/>
              <a:gd name="T64" fmla="*/ 14 w 642"/>
              <a:gd name="T65" fmla="*/ 114 h 536"/>
              <a:gd name="T66" fmla="*/ 210 w 642"/>
              <a:gd name="T67" fmla="*/ 164 h 536"/>
              <a:gd name="T68" fmla="*/ 210 w 642"/>
              <a:gd name="T69" fmla="*/ 520 h 536"/>
              <a:gd name="T70" fmla="*/ 14 w 642"/>
              <a:gd name="T71" fmla="*/ 470 h 536"/>
              <a:gd name="T72" fmla="*/ 14 w 642"/>
              <a:gd name="T73" fmla="*/ 114 h 536"/>
              <a:gd name="T74" fmla="*/ 224 w 642"/>
              <a:gd name="T75" fmla="*/ 164 h 536"/>
              <a:gd name="T76" fmla="*/ 320 w 642"/>
              <a:gd name="T77" fmla="*/ 139 h 536"/>
              <a:gd name="T78" fmla="*/ 400 w 642"/>
              <a:gd name="T79" fmla="*/ 238 h 536"/>
              <a:gd name="T80" fmla="*/ 419 w 642"/>
              <a:gd name="T81" fmla="*/ 231 h 536"/>
              <a:gd name="T82" fmla="*/ 419 w 642"/>
              <a:gd name="T83" fmla="*/ 470 h 536"/>
              <a:gd name="T84" fmla="*/ 224 w 642"/>
              <a:gd name="T85" fmla="*/ 520 h 536"/>
              <a:gd name="T86" fmla="*/ 224 w 642"/>
              <a:gd name="T87" fmla="*/ 164 h 536"/>
              <a:gd name="T88" fmla="*/ 628 w 642"/>
              <a:gd name="T89" fmla="*/ 520 h 536"/>
              <a:gd name="T90" fmla="*/ 433 w 642"/>
              <a:gd name="T91" fmla="*/ 470 h 536"/>
              <a:gd name="T92" fmla="*/ 433 w 642"/>
              <a:gd name="T93" fmla="*/ 219 h 536"/>
              <a:gd name="T94" fmla="*/ 483 w 642"/>
              <a:gd name="T95" fmla="*/ 127 h 536"/>
              <a:gd name="T96" fmla="*/ 628 w 642"/>
              <a:gd name="T97" fmla="*/ 164 h 536"/>
              <a:gd name="T98" fmla="*/ 628 w 642"/>
              <a:gd name="T99" fmla="*/ 520 h 536"/>
              <a:gd name="T100" fmla="*/ 447 w 642"/>
              <a:gd name="T101" fmla="*/ 91 h 536"/>
              <a:gd name="T102" fmla="*/ 400 w 642"/>
              <a:gd name="T103" fmla="*/ 43 h 536"/>
              <a:gd name="T104" fmla="*/ 352 w 642"/>
              <a:gd name="T105" fmla="*/ 91 h 536"/>
              <a:gd name="T106" fmla="*/ 400 w 642"/>
              <a:gd name="T107" fmla="*/ 138 h 536"/>
              <a:gd name="T108" fmla="*/ 447 w 642"/>
              <a:gd name="T109" fmla="*/ 91 h 536"/>
              <a:gd name="T110" fmla="*/ 366 w 642"/>
              <a:gd name="T111" fmla="*/ 91 h 536"/>
              <a:gd name="T112" fmla="*/ 400 w 642"/>
              <a:gd name="T113" fmla="*/ 57 h 536"/>
              <a:gd name="T114" fmla="*/ 433 w 642"/>
              <a:gd name="T115" fmla="*/ 91 h 536"/>
              <a:gd name="T116" fmla="*/ 400 w 642"/>
              <a:gd name="T117" fmla="*/ 124 h 536"/>
              <a:gd name="T118" fmla="*/ 366 w 642"/>
              <a:gd name="T119" fmla="*/ 9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2" h="536">
                <a:moveTo>
                  <a:pt x="636" y="151"/>
                </a:moveTo>
                <a:cubicBezTo>
                  <a:pt x="487" y="114"/>
                  <a:pt x="487" y="114"/>
                  <a:pt x="487" y="114"/>
                </a:cubicBezTo>
                <a:cubicBezTo>
                  <a:pt x="489" y="105"/>
                  <a:pt x="490" y="97"/>
                  <a:pt x="490" y="91"/>
                </a:cubicBezTo>
                <a:cubicBezTo>
                  <a:pt x="490" y="41"/>
                  <a:pt x="449" y="0"/>
                  <a:pt x="400" y="0"/>
                </a:cubicBezTo>
                <a:cubicBezTo>
                  <a:pt x="350" y="0"/>
                  <a:pt x="309" y="41"/>
                  <a:pt x="309" y="91"/>
                </a:cubicBezTo>
                <a:cubicBezTo>
                  <a:pt x="309" y="101"/>
                  <a:pt x="311" y="113"/>
                  <a:pt x="315" y="126"/>
                </a:cubicBezTo>
                <a:cubicBezTo>
                  <a:pt x="217" y="151"/>
                  <a:pt x="217" y="151"/>
                  <a:pt x="217" y="151"/>
                </a:cubicBezTo>
                <a:cubicBezTo>
                  <a:pt x="9" y="98"/>
                  <a:pt x="9" y="98"/>
                  <a:pt x="9" y="98"/>
                </a:cubicBezTo>
                <a:cubicBezTo>
                  <a:pt x="7" y="98"/>
                  <a:pt x="5" y="98"/>
                  <a:pt x="3" y="100"/>
                </a:cubicBezTo>
                <a:cubicBezTo>
                  <a:pt x="1" y="101"/>
                  <a:pt x="0" y="103"/>
                  <a:pt x="0" y="105"/>
                </a:cubicBezTo>
                <a:cubicBezTo>
                  <a:pt x="0" y="476"/>
                  <a:pt x="0" y="476"/>
                  <a:pt x="0" y="476"/>
                </a:cubicBezTo>
                <a:cubicBezTo>
                  <a:pt x="0" y="479"/>
                  <a:pt x="3" y="482"/>
                  <a:pt x="6" y="483"/>
                </a:cubicBezTo>
                <a:cubicBezTo>
                  <a:pt x="215" y="536"/>
                  <a:pt x="215" y="536"/>
                  <a:pt x="215" y="536"/>
                </a:cubicBezTo>
                <a:cubicBezTo>
                  <a:pt x="215" y="536"/>
                  <a:pt x="216" y="536"/>
                  <a:pt x="217" y="536"/>
                </a:cubicBezTo>
                <a:cubicBezTo>
                  <a:pt x="217" y="536"/>
                  <a:pt x="217" y="536"/>
                  <a:pt x="217" y="536"/>
                </a:cubicBezTo>
                <a:cubicBezTo>
                  <a:pt x="217" y="536"/>
                  <a:pt x="217" y="536"/>
                  <a:pt x="217" y="536"/>
                </a:cubicBezTo>
                <a:cubicBezTo>
                  <a:pt x="217" y="536"/>
                  <a:pt x="218" y="536"/>
                  <a:pt x="218" y="536"/>
                </a:cubicBezTo>
                <a:cubicBezTo>
                  <a:pt x="426" y="483"/>
                  <a:pt x="426" y="483"/>
                  <a:pt x="426" y="483"/>
                </a:cubicBezTo>
                <a:cubicBezTo>
                  <a:pt x="633" y="536"/>
                  <a:pt x="633" y="536"/>
                  <a:pt x="633" y="536"/>
                </a:cubicBezTo>
                <a:cubicBezTo>
                  <a:pt x="634" y="536"/>
                  <a:pt x="634" y="536"/>
                  <a:pt x="635" y="536"/>
                </a:cubicBezTo>
                <a:cubicBezTo>
                  <a:pt x="636" y="536"/>
                  <a:pt x="638" y="535"/>
                  <a:pt x="639" y="534"/>
                </a:cubicBezTo>
                <a:cubicBezTo>
                  <a:pt x="641" y="533"/>
                  <a:pt x="642" y="531"/>
                  <a:pt x="642" y="529"/>
                </a:cubicBezTo>
                <a:cubicBezTo>
                  <a:pt x="642" y="158"/>
                  <a:pt x="642" y="158"/>
                  <a:pt x="642" y="158"/>
                </a:cubicBezTo>
                <a:cubicBezTo>
                  <a:pt x="642" y="155"/>
                  <a:pt x="640" y="152"/>
                  <a:pt x="636" y="151"/>
                </a:cubicBezTo>
                <a:close/>
                <a:moveTo>
                  <a:pt x="400" y="14"/>
                </a:moveTo>
                <a:cubicBezTo>
                  <a:pt x="442" y="14"/>
                  <a:pt x="476" y="49"/>
                  <a:pt x="476" y="91"/>
                </a:cubicBezTo>
                <a:cubicBezTo>
                  <a:pt x="476" y="98"/>
                  <a:pt x="475" y="107"/>
                  <a:pt x="472" y="116"/>
                </a:cubicBezTo>
                <a:cubicBezTo>
                  <a:pt x="472" y="117"/>
                  <a:pt x="472" y="117"/>
                  <a:pt x="472" y="117"/>
                </a:cubicBezTo>
                <a:cubicBezTo>
                  <a:pt x="472" y="117"/>
                  <a:pt x="472" y="117"/>
                  <a:pt x="472" y="117"/>
                </a:cubicBezTo>
                <a:cubicBezTo>
                  <a:pt x="459" y="163"/>
                  <a:pt x="421" y="224"/>
                  <a:pt x="400" y="224"/>
                </a:cubicBezTo>
                <a:cubicBezTo>
                  <a:pt x="374" y="224"/>
                  <a:pt x="323" y="136"/>
                  <a:pt x="323" y="91"/>
                </a:cubicBezTo>
                <a:cubicBezTo>
                  <a:pt x="323" y="49"/>
                  <a:pt x="357" y="14"/>
                  <a:pt x="400" y="14"/>
                </a:cubicBezTo>
                <a:close/>
                <a:moveTo>
                  <a:pt x="14" y="114"/>
                </a:moveTo>
                <a:cubicBezTo>
                  <a:pt x="210" y="164"/>
                  <a:pt x="210" y="164"/>
                  <a:pt x="210" y="164"/>
                </a:cubicBezTo>
                <a:cubicBezTo>
                  <a:pt x="210" y="520"/>
                  <a:pt x="210" y="520"/>
                  <a:pt x="210" y="520"/>
                </a:cubicBezTo>
                <a:cubicBezTo>
                  <a:pt x="14" y="470"/>
                  <a:pt x="14" y="470"/>
                  <a:pt x="14" y="470"/>
                </a:cubicBezTo>
                <a:lnTo>
                  <a:pt x="14" y="114"/>
                </a:lnTo>
                <a:close/>
                <a:moveTo>
                  <a:pt x="224" y="164"/>
                </a:moveTo>
                <a:cubicBezTo>
                  <a:pt x="320" y="139"/>
                  <a:pt x="320" y="139"/>
                  <a:pt x="320" y="139"/>
                </a:cubicBezTo>
                <a:cubicBezTo>
                  <a:pt x="337" y="186"/>
                  <a:pt x="372" y="238"/>
                  <a:pt x="400" y="238"/>
                </a:cubicBezTo>
                <a:cubicBezTo>
                  <a:pt x="406" y="238"/>
                  <a:pt x="412" y="235"/>
                  <a:pt x="419" y="231"/>
                </a:cubicBezTo>
                <a:cubicBezTo>
                  <a:pt x="419" y="470"/>
                  <a:pt x="419" y="470"/>
                  <a:pt x="419" y="470"/>
                </a:cubicBezTo>
                <a:cubicBezTo>
                  <a:pt x="224" y="520"/>
                  <a:pt x="224" y="520"/>
                  <a:pt x="224" y="520"/>
                </a:cubicBezTo>
                <a:lnTo>
                  <a:pt x="224" y="164"/>
                </a:lnTo>
                <a:close/>
                <a:moveTo>
                  <a:pt x="628" y="520"/>
                </a:moveTo>
                <a:cubicBezTo>
                  <a:pt x="433" y="470"/>
                  <a:pt x="433" y="470"/>
                  <a:pt x="433" y="470"/>
                </a:cubicBezTo>
                <a:cubicBezTo>
                  <a:pt x="433" y="219"/>
                  <a:pt x="433" y="219"/>
                  <a:pt x="433" y="219"/>
                </a:cubicBezTo>
                <a:cubicBezTo>
                  <a:pt x="454" y="197"/>
                  <a:pt x="474" y="159"/>
                  <a:pt x="483" y="127"/>
                </a:cubicBezTo>
                <a:cubicBezTo>
                  <a:pt x="628" y="164"/>
                  <a:pt x="628" y="164"/>
                  <a:pt x="628" y="164"/>
                </a:cubicBezTo>
                <a:lnTo>
                  <a:pt x="628" y="520"/>
                </a:lnTo>
                <a:close/>
                <a:moveTo>
                  <a:pt x="447" y="91"/>
                </a:moveTo>
                <a:cubicBezTo>
                  <a:pt x="447" y="65"/>
                  <a:pt x="426" y="43"/>
                  <a:pt x="400" y="43"/>
                </a:cubicBezTo>
                <a:cubicBezTo>
                  <a:pt x="373" y="43"/>
                  <a:pt x="352" y="65"/>
                  <a:pt x="352" y="91"/>
                </a:cubicBezTo>
                <a:cubicBezTo>
                  <a:pt x="352" y="117"/>
                  <a:pt x="373" y="138"/>
                  <a:pt x="400" y="138"/>
                </a:cubicBezTo>
                <a:cubicBezTo>
                  <a:pt x="426" y="138"/>
                  <a:pt x="447" y="117"/>
                  <a:pt x="447" y="91"/>
                </a:cubicBezTo>
                <a:close/>
                <a:moveTo>
                  <a:pt x="366" y="91"/>
                </a:moveTo>
                <a:cubicBezTo>
                  <a:pt x="366" y="72"/>
                  <a:pt x="381" y="57"/>
                  <a:pt x="400" y="57"/>
                </a:cubicBezTo>
                <a:cubicBezTo>
                  <a:pt x="418" y="57"/>
                  <a:pt x="433" y="72"/>
                  <a:pt x="433" y="91"/>
                </a:cubicBezTo>
                <a:cubicBezTo>
                  <a:pt x="433" y="109"/>
                  <a:pt x="418" y="124"/>
                  <a:pt x="400" y="124"/>
                </a:cubicBezTo>
                <a:cubicBezTo>
                  <a:pt x="381" y="124"/>
                  <a:pt x="366" y="109"/>
                  <a:pt x="366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96"/>
          <p:cNvSpPr>
            <a:spLocks noChangeAspect="1" noChangeArrowheads="1"/>
          </p:cNvSpPr>
          <p:nvPr/>
        </p:nvSpPr>
        <p:spPr bwMode="auto">
          <a:xfrm>
            <a:off x="5375476" y="1906217"/>
            <a:ext cx="1063448" cy="1039130"/>
          </a:xfrm>
          <a:custGeom>
            <a:avLst/>
            <a:gdLst>
              <a:gd name="T0" fmla="*/ 516 w 634"/>
              <a:gd name="T1" fmla="*/ 0 h 619"/>
              <a:gd name="T2" fmla="*/ 516 w 634"/>
              <a:gd name="T3" fmla="*/ 0 h 619"/>
              <a:gd name="T4" fmla="*/ 118 w 634"/>
              <a:gd name="T5" fmla="*/ 0 h 619"/>
              <a:gd name="T6" fmla="*/ 0 w 634"/>
              <a:gd name="T7" fmla="*/ 191 h 619"/>
              <a:gd name="T8" fmla="*/ 0 w 634"/>
              <a:gd name="T9" fmla="*/ 265 h 619"/>
              <a:gd name="T10" fmla="*/ 30 w 634"/>
              <a:gd name="T11" fmla="*/ 323 h 619"/>
              <a:gd name="T12" fmla="*/ 30 w 634"/>
              <a:gd name="T13" fmla="*/ 544 h 619"/>
              <a:gd name="T14" fmla="*/ 103 w 634"/>
              <a:gd name="T15" fmla="*/ 618 h 619"/>
              <a:gd name="T16" fmla="*/ 530 w 634"/>
              <a:gd name="T17" fmla="*/ 618 h 619"/>
              <a:gd name="T18" fmla="*/ 619 w 634"/>
              <a:gd name="T19" fmla="*/ 544 h 619"/>
              <a:gd name="T20" fmla="*/ 619 w 634"/>
              <a:gd name="T21" fmla="*/ 323 h 619"/>
              <a:gd name="T22" fmla="*/ 633 w 634"/>
              <a:gd name="T23" fmla="*/ 265 h 619"/>
              <a:gd name="T24" fmla="*/ 633 w 634"/>
              <a:gd name="T25" fmla="*/ 191 h 619"/>
              <a:gd name="T26" fmla="*/ 516 w 634"/>
              <a:gd name="T27" fmla="*/ 0 h 619"/>
              <a:gd name="T28" fmla="*/ 575 w 634"/>
              <a:gd name="T29" fmla="*/ 544 h 619"/>
              <a:gd name="T30" fmla="*/ 575 w 634"/>
              <a:gd name="T31" fmla="*/ 544 h 619"/>
              <a:gd name="T32" fmla="*/ 530 w 634"/>
              <a:gd name="T33" fmla="*/ 589 h 619"/>
              <a:gd name="T34" fmla="*/ 103 w 634"/>
              <a:gd name="T35" fmla="*/ 589 h 619"/>
              <a:gd name="T36" fmla="*/ 59 w 634"/>
              <a:gd name="T37" fmla="*/ 544 h 619"/>
              <a:gd name="T38" fmla="*/ 59 w 634"/>
              <a:gd name="T39" fmla="*/ 500 h 619"/>
              <a:gd name="T40" fmla="*/ 575 w 634"/>
              <a:gd name="T41" fmla="*/ 500 h 619"/>
              <a:gd name="T42" fmla="*/ 575 w 634"/>
              <a:gd name="T43" fmla="*/ 544 h 619"/>
              <a:gd name="T44" fmla="*/ 575 w 634"/>
              <a:gd name="T45" fmla="*/ 471 h 619"/>
              <a:gd name="T46" fmla="*/ 575 w 634"/>
              <a:gd name="T47" fmla="*/ 471 h 619"/>
              <a:gd name="T48" fmla="*/ 59 w 634"/>
              <a:gd name="T49" fmla="*/ 471 h 619"/>
              <a:gd name="T50" fmla="*/ 59 w 634"/>
              <a:gd name="T51" fmla="*/ 353 h 619"/>
              <a:gd name="T52" fmla="*/ 103 w 634"/>
              <a:gd name="T53" fmla="*/ 353 h 619"/>
              <a:gd name="T54" fmla="*/ 177 w 634"/>
              <a:gd name="T55" fmla="*/ 294 h 619"/>
              <a:gd name="T56" fmla="*/ 251 w 634"/>
              <a:gd name="T57" fmla="*/ 353 h 619"/>
              <a:gd name="T58" fmla="*/ 324 w 634"/>
              <a:gd name="T59" fmla="*/ 309 h 619"/>
              <a:gd name="T60" fmla="*/ 398 w 634"/>
              <a:gd name="T61" fmla="*/ 353 h 619"/>
              <a:gd name="T62" fmla="*/ 471 w 634"/>
              <a:gd name="T63" fmla="*/ 294 h 619"/>
              <a:gd name="T64" fmla="*/ 530 w 634"/>
              <a:gd name="T65" fmla="*/ 353 h 619"/>
              <a:gd name="T66" fmla="*/ 575 w 634"/>
              <a:gd name="T67" fmla="*/ 353 h 619"/>
              <a:gd name="T68" fmla="*/ 575 w 634"/>
              <a:gd name="T69" fmla="*/ 471 h 619"/>
              <a:gd name="T70" fmla="*/ 589 w 634"/>
              <a:gd name="T71" fmla="*/ 265 h 619"/>
              <a:gd name="T72" fmla="*/ 589 w 634"/>
              <a:gd name="T73" fmla="*/ 265 h 619"/>
              <a:gd name="T74" fmla="*/ 530 w 634"/>
              <a:gd name="T75" fmla="*/ 309 h 619"/>
              <a:gd name="T76" fmla="*/ 471 w 634"/>
              <a:gd name="T77" fmla="*/ 265 h 619"/>
              <a:gd name="T78" fmla="*/ 457 w 634"/>
              <a:gd name="T79" fmla="*/ 265 h 619"/>
              <a:gd name="T80" fmla="*/ 398 w 634"/>
              <a:gd name="T81" fmla="*/ 309 h 619"/>
              <a:gd name="T82" fmla="*/ 324 w 634"/>
              <a:gd name="T83" fmla="*/ 265 h 619"/>
              <a:gd name="T84" fmla="*/ 310 w 634"/>
              <a:gd name="T85" fmla="*/ 265 h 619"/>
              <a:gd name="T86" fmla="*/ 251 w 634"/>
              <a:gd name="T87" fmla="*/ 309 h 619"/>
              <a:gd name="T88" fmla="*/ 177 w 634"/>
              <a:gd name="T89" fmla="*/ 265 h 619"/>
              <a:gd name="T90" fmla="*/ 162 w 634"/>
              <a:gd name="T91" fmla="*/ 265 h 619"/>
              <a:gd name="T92" fmla="*/ 103 w 634"/>
              <a:gd name="T93" fmla="*/ 309 h 619"/>
              <a:gd name="T94" fmla="*/ 45 w 634"/>
              <a:gd name="T95" fmla="*/ 265 h 619"/>
              <a:gd name="T96" fmla="*/ 45 w 634"/>
              <a:gd name="T97" fmla="*/ 235 h 619"/>
              <a:gd name="T98" fmla="*/ 589 w 634"/>
              <a:gd name="T99" fmla="*/ 235 h 619"/>
              <a:gd name="T100" fmla="*/ 589 w 634"/>
              <a:gd name="T101" fmla="*/ 265 h 619"/>
              <a:gd name="T102" fmla="*/ 45 w 634"/>
              <a:gd name="T103" fmla="*/ 191 h 619"/>
              <a:gd name="T104" fmla="*/ 45 w 634"/>
              <a:gd name="T105" fmla="*/ 191 h 619"/>
              <a:gd name="T106" fmla="*/ 133 w 634"/>
              <a:gd name="T107" fmla="*/ 29 h 619"/>
              <a:gd name="T108" fmla="*/ 501 w 634"/>
              <a:gd name="T109" fmla="*/ 29 h 619"/>
              <a:gd name="T110" fmla="*/ 589 w 634"/>
              <a:gd name="T111" fmla="*/ 191 h 619"/>
              <a:gd name="T112" fmla="*/ 45 w 634"/>
              <a:gd name="T113" fmla="*/ 191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4" h="619">
                <a:moveTo>
                  <a:pt x="516" y="0"/>
                </a:moveTo>
                <a:lnTo>
                  <a:pt x="516" y="0"/>
                </a:lnTo>
                <a:cubicBezTo>
                  <a:pt x="118" y="0"/>
                  <a:pt x="118" y="0"/>
                  <a:pt x="118" y="0"/>
                </a:cubicBezTo>
                <a:cubicBezTo>
                  <a:pt x="0" y="191"/>
                  <a:pt x="0" y="191"/>
                  <a:pt x="0" y="191"/>
                </a:cubicBezTo>
                <a:lnTo>
                  <a:pt x="0" y="265"/>
                </a:lnTo>
                <a:cubicBezTo>
                  <a:pt x="0" y="294"/>
                  <a:pt x="15" y="309"/>
                  <a:pt x="30" y="323"/>
                </a:cubicBezTo>
                <a:cubicBezTo>
                  <a:pt x="30" y="544"/>
                  <a:pt x="30" y="544"/>
                  <a:pt x="30" y="544"/>
                </a:cubicBezTo>
                <a:cubicBezTo>
                  <a:pt x="30" y="589"/>
                  <a:pt x="59" y="618"/>
                  <a:pt x="103" y="618"/>
                </a:cubicBezTo>
                <a:cubicBezTo>
                  <a:pt x="530" y="618"/>
                  <a:pt x="530" y="618"/>
                  <a:pt x="530" y="618"/>
                </a:cubicBezTo>
                <a:cubicBezTo>
                  <a:pt x="575" y="618"/>
                  <a:pt x="619" y="589"/>
                  <a:pt x="619" y="544"/>
                </a:cubicBezTo>
                <a:cubicBezTo>
                  <a:pt x="619" y="323"/>
                  <a:pt x="619" y="323"/>
                  <a:pt x="619" y="323"/>
                </a:cubicBezTo>
                <a:cubicBezTo>
                  <a:pt x="633" y="309"/>
                  <a:pt x="633" y="294"/>
                  <a:pt x="633" y="265"/>
                </a:cubicBezTo>
                <a:cubicBezTo>
                  <a:pt x="633" y="250"/>
                  <a:pt x="633" y="191"/>
                  <a:pt x="633" y="191"/>
                </a:cubicBezTo>
                <a:lnTo>
                  <a:pt x="516" y="0"/>
                </a:lnTo>
                <a:close/>
                <a:moveTo>
                  <a:pt x="575" y="544"/>
                </a:moveTo>
                <a:lnTo>
                  <a:pt x="575" y="544"/>
                </a:lnTo>
                <a:cubicBezTo>
                  <a:pt x="575" y="559"/>
                  <a:pt x="560" y="589"/>
                  <a:pt x="530" y="589"/>
                </a:cubicBezTo>
                <a:cubicBezTo>
                  <a:pt x="103" y="589"/>
                  <a:pt x="103" y="589"/>
                  <a:pt x="103" y="589"/>
                </a:cubicBezTo>
                <a:cubicBezTo>
                  <a:pt x="89" y="589"/>
                  <a:pt x="59" y="559"/>
                  <a:pt x="59" y="544"/>
                </a:cubicBezTo>
                <a:cubicBezTo>
                  <a:pt x="59" y="500"/>
                  <a:pt x="59" y="500"/>
                  <a:pt x="59" y="500"/>
                </a:cubicBezTo>
                <a:cubicBezTo>
                  <a:pt x="575" y="500"/>
                  <a:pt x="575" y="500"/>
                  <a:pt x="575" y="500"/>
                </a:cubicBezTo>
                <a:lnTo>
                  <a:pt x="575" y="544"/>
                </a:lnTo>
                <a:close/>
                <a:moveTo>
                  <a:pt x="575" y="471"/>
                </a:moveTo>
                <a:lnTo>
                  <a:pt x="575" y="471"/>
                </a:lnTo>
                <a:cubicBezTo>
                  <a:pt x="59" y="471"/>
                  <a:pt x="59" y="471"/>
                  <a:pt x="59" y="471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74" y="353"/>
                  <a:pt x="89" y="353"/>
                  <a:pt x="103" y="353"/>
                </a:cubicBezTo>
                <a:cubicBezTo>
                  <a:pt x="118" y="353"/>
                  <a:pt x="162" y="323"/>
                  <a:pt x="177" y="294"/>
                </a:cubicBezTo>
                <a:cubicBezTo>
                  <a:pt x="192" y="323"/>
                  <a:pt x="221" y="353"/>
                  <a:pt x="251" y="353"/>
                </a:cubicBezTo>
                <a:cubicBezTo>
                  <a:pt x="280" y="353"/>
                  <a:pt x="310" y="323"/>
                  <a:pt x="324" y="309"/>
                </a:cubicBezTo>
                <a:cubicBezTo>
                  <a:pt x="324" y="323"/>
                  <a:pt x="369" y="353"/>
                  <a:pt x="398" y="353"/>
                </a:cubicBezTo>
                <a:cubicBezTo>
                  <a:pt x="428" y="353"/>
                  <a:pt x="457" y="323"/>
                  <a:pt x="471" y="294"/>
                </a:cubicBezTo>
                <a:cubicBezTo>
                  <a:pt x="486" y="323"/>
                  <a:pt x="501" y="353"/>
                  <a:pt x="530" y="353"/>
                </a:cubicBezTo>
                <a:cubicBezTo>
                  <a:pt x="545" y="353"/>
                  <a:pt x="575" y="353"/>
                  <a:pt x="575" y="353"/>
                </a:cubicBezTo>
                <a:lnTo>
                  <a:pt x="575" y="471"/>
                </a:lnTo>
                <a:close/>
                <a:moveTo>
                  <a:pt x="589" y="265"/>
                </a:moveTo>
                <a:lnTo>
                  <a:pt x="589" y="265"/>
                </a:lnTo>
                <a:cubicBezTo>
                  <a:pt x="589" y="294"/>
                  <a:pt x="560" y="309"/>
                  <a:pt x="530" y="309"/>
                </a:cubicBezTo>
                <a:cubicBezTo>
                  <a:pt x="501" y="309"/>
                  <a:pt x="471" y="294"/>
                  <a:pt x="471" y="265"/>
                </a:cubicBezTo>
                <a:cubicBezTo>
                  <a:pt x="457" y="265"/>
                  <a:pt x="457" y="265"/>
                  <a:pt x="457" y="265"/>
                </a:cubicBezTo>
                <a:cubicBezTo>
                  <a:pt x="457" y="294"/>
                  <a:pt x="428" y="309"/>
                  <a:pt x="398" y="309"/>
                </a:cubicBezTo>
                <a:cubicBezTo>
                  <a:pt x="369" y="309"/>
                  <a:pt x="324" y="294"/>
                  <a:pt x="324" y="265"/>
                </a:cubicBezTo>
                <a:cubicBezTo>
                  <a:pt x="310" y="265"/>
                  <a:pt x="310" y="265"/>
                  <a:pt x="310" y="265"/>
                </a:cubicBezTo>
                <a:cubicBezTo>
                  <a:pt x="310" y="294"/>
                  <a:pt x="280" y="309"/>
                  <a:pt x="251" y="309"/>
                </a:cubicBezTo>
                <a:cubicBezTo>
                  <a:pt x="221" y="309"/>
                  <a:pt x="177" y="294"/>
                  <a:pt x="177" y="265"/>
                </a:cubicBezTo>
                <a:cubicBezTo>
                  <a:pt x="162" y="265"/>
                  <a:pt x="162" y="265"/>
                  <a:pt x="162" y="265"/>
                </a:cubicBezTo>
                <a:cubicBezTo>
                  <a:pt x="162" y="294"/>
                  <a:pt x="133" y="309"/>
                  <a:pt x="103" y="309"/>
                </a:cubicBezTo>
                <a:cubicBezTo>
                  <a:pt x="74" y="309"/>
                  <a:pt x="45" y="294"/>
                  <a:pt x="45" y="265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89" y="235"/>
                  <a:pt x="589" y="235"/>
                  <a:pt x="589" y="235"/>
                </a:cubicBezTo>
                <a:lnTo>
                  <a:pt x="589" y="265"/>
                </a:lnTo>
                <a:close/>
                <a:moveTo>
                  <a:pt x="45" y="191"/>
                </a:moveTo>
                <a:lnTo>
                  <a:pt x="45" y="191"/>
                </a:lnTo>
                <a:cubicBezTo>
                  <a:pt x="133" y="29"/>
                  <a:pt x="133" y="29"/>
                  <a:pt x="133" y="29"/>
                </a:cubicBezTo>
                <a:cubicBezTo>
                  <a:pt x="501" y="29"/>
                  <a:pt x="501" y="29"/>
                  <a:pt x="501" y="29"/>
                </a:cubicBezTo>
                <a:cubicBezTo>
                  <a:pt x="589" y="191"/>
                  <a:pt x="589" y="191"/>
                  <a:pt x="589" y="191"/>
                </a:cubicBezTo>
                <a:lnTo>
                  <a:pt x="45" y="191"/>
                </a:lnTo>
                <a:close/>
              </a:path>
            </a:pathLst>
          </a:custGeom>
          <a:solidFill>
            <a:srgbClr val="572A78"/>
          </a:solidFill>
          <a:ln>
            <a:noFill/>
          </a:ln>
          <a:effectLst/>
          <a:extLst/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9705" y="1164849"/>
            <a:ext cx="191397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courier selection algorithm</a:t>
            </a:r>
          </a:p>
          <a:p>
            <a:r>
              <a:rPr lang="en-US" sz="9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distance-based</a:t>
            </a:r>
            <a:endParaRPr lang="en-US" sz="9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7" y="1779546"/>
            <a:ext cx="1493519" cy="149351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22934" y="2685700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restaurant</a:t>
            </a:r>
            <a:endParaRPr lang="en-US" sz="105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12046" y="2823346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courier</a:t>
            </a:r>
            <a:endParaRPr lang="en-US" sz="1100" b="1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953900" y="2654064"/>
            <a:ext cx="3492000" cy="0"/>
          </a:xfrm>
          <a:prstGeom prst="line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26258" y="2035194"/>
            <a:ext cx="1088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notification</a:t>
            </a:r>
          </a:p>
          <a:p>
            <a:pPr algn="ctr"/>
            <a:r>
              <a:rPr lang="en-US" sz="1050" b="1" dirty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          time</a:t>
            </a:r>
            <a:endParaRPr lang="en-US" sz="105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Freeform 20"/>
          <p:cNvSpPr/>
          <p:nvPr/>
        </p:nvSpPr>
        <p:spPr>
          <a:xfrm>
            <a:off x="4586304" y="2574762"/>
            <a:ext cx="180000" cy="178481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solidFill>
            <a:srgbClr val="89478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350184" y="2425782"/>
            <a:ext cx="226017" cy="148982"/>
          </a:xfrm>
          <a:prstGeom prst="straightConnector1">
            <a:avLst/>
          </a:prstGeom>
          <a:ln w="19050">
            <a:solidFill>
              <a:srgbClr val="CA4A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2"/>
          <p:cNvSpPr>
            <a:spLocks noEditPoints="1"/>
          </p:cNvSpPr>
          <p:nvPr/>
        </p:nvSpPr>
        <p:spPr bwMode="auto">
          <a:xfrm>
            <a:off x="7801232" y="1897774"/>
            <a:ext cx="1119138" cy="1044093"/>
          </a:xfrm>
          <a:custGeom>
            <a:avLst/>
            <a:gdLst>
              <a:gd name="T0" fmla="*/ 679 w 683"/>
              <a:gd name="T1" fmla="*/ 224 h 596"/>
              <a:gd name="T2" fmla="*/ 631 w 683"/>
              <a:gd name="T3" fmla="*/ 193 h 596"/>
              <a:gd name="T4" fmla="*/ 631 w 683"/>
              <a:gd name="T5" fmla="*/ 193 h 596"/>
              <a:gd name="T6" fmla="*/ 345 w 683"/>
              <a:gd name="T7" fmla="*/ 1 h 596"/>
              <a:gd name="T8" fmla="*/ 337 w 683"/>
              <a:gd name="T9" fmla="*/ 1 h 596"/>
              <a:gd name="T10" fmla="*/ 214 w 683"/>
              <a:gd name="T11" fmla="*/ 84 h 596"/>
              <a:gd name="T12" fmla="*/ 214 w 683"/>
              <a:gd name="T13" fmla="*/ 32 h 596"/>
              <a:gd name="T14" fmla="*/ 207 w 683"/>
              <a:gd name="T15" fmla="*/ 25 h 596"/>
              <a:gd name="T16" fmla="*/ 124 w 683"/>
              <a:gd name="T17" fmla="*/ 25 h 596"/>
              <a:gd name="T18" fmla="*/ 124 w 683"/>
              <a:gd name="T19" fmla="*/ 25 h 596"/>
              <a:gd name="T20" fmla="*/ 119 w 683"/>
              <a:gd name="T21" fmla="*/ 27 h 596"/>
              <a:gd name="T22" fmla="*/ 117 w 683"/>
              <a:gd name="T23" fmla="*/ 32 h 596"/>
              <a:gd name="T24" fmla="*/ 117 w 683"/>
              <a:gd name="T25" fmla="*/ 149 h 596"/>
              <a:gd name="T26" fmla="*/ 61 w 683"/>
              <a:gd name="T27" fmla="*/ 186 h 596"/>
              <a:gd name="T28" fmla="*/ 61 w 683"/>
              <a:gd name="T29" fmla="*/ 186 h 596"/>
              <a:gd name="T30" fmla="*/ 4 w 683"/>
              <a:gd name="T31" fmla="*/ 224 h 596"/>
              <a:gd name="T32" fmla="*/ 2 w 683"/>
              <a:gd name="T33" fmla="*/ 234 h 596"/>
              <a:gd name="T34" fmla="*/ 12 w 683"/>
              <a:gd name="T35" fmla="*/ 236 h 596"/>
              <a:gd name="T36" fmla="*/ 57 w 683"/>
              <a:gd name="T37" fmla="*/ 205 h 596"/>
              <a:gd name="T38" fmla="*/ 57 w 683"/>
              <a:gd name="T39" fmla="*/ 589 h 596"/>
              <a:gd name="T40" fmla="*/ 64 w 683"/>
              <a:gd name="T41" fmla="*/ 596 h 596"/>
              <a:gd name="T42" fmla="*/ 628 w 683"/>
              <a:gd name="T43" fmla="*/ 596 h 596"/>
              <a:gd name="T44" fmla="*/ 635 w 683"/>
              <a:gd name="T45" fmla="*/ 589 h 596"/>
              <a:gd name="T46" fmla="*/ 635 w 683"/>
              <a:gd name="T47" fmla="*/ 212 h 596"/>
              <a:gd name="T48" fmla="*/ 671 w 683"/>
              <a:gd name="T49" fmla="*/ 236 h 596"/>
              <a:gd name="T50" fmla="*/ 675 w 683"/>
              <a:gd name="T51" fmla="*/ 237 h 596"/>
              <a:gd name="T52" fmla="*/ 681 w 683"/>
              <a:gd name="T53" fmla="*/ 234 h 596"/>
              <a:gd name="T54" fmla="*/ 679 w 683"/>
              <a:gd name="T55" fmla="*/ 224 h 596"/>
              <a:gd name="T56" fmla="*/ 131 w 683"/>
              <a:gd name="T57" fmla="*/ 39 h 596"/>
              <a:gd name="T58" fmla="*/ 200 w 683"/>
              <a:gd name="T59" fmla="*/ 39 h 596"/>
              <a:gd name="T60" fmla="*/ 200 w 683"/>
              <a:gd name="T61" fmla="*/ 93 h 596"/>
              <a:gd name="T62" fmla="*/ 131 w 683"/>
              <a:gd name="T63" fmla="*/ 139 h 596"/>
              <a:gd name="T64" fmla="*/ 131 w 683"/>
              <a:gd name="T65" fmla="*/ 39 h 596"/>
              <a:gd name="T66" fmla="*/ 621 w 683"/>
              <a:gd name="T67" fmla="*/ 582 h 596"/>
              <a:gd name="T68" fmla="*/ 71 w 683"/>
              <a:gd name="T69" fmla="*/ 582 h 596"/>
              <a:gd name="T70" fmla="*/ 71 w 683"/>
              <a:gd name="T71" fmla="*/ 196 h 596"/>
              <a:gd name="T72" fmla="*/ 128 w 683"/>
              <a:gd name="T73" fmla="*/ 158 h 596"/>
              <a:gd name="T74" fmla="*/ 128 w 683"/>
              <a:gd name="T75" fmla="*/ 158 h 596"/>
              <a:gd name="T76" fmla="*/ 211 w 683"/>
              <a:gd name="T77" fmla="*/ 103 h 596"/>
              <a:gd name="T78" fmla="*/ 211 w 683"/>
              <a:gd name="T79" fmla="*/ 103 h 596"/>
              <a:gd name="T80" fmla="*/ 341 w 683"/>
              <a:gd name="T81" fmla="*/ 16 h 596"/>
              <a:gd name="T82" fmla="*/ 621 w 683"/>
              <a:gd name="T83" fmla="*/ 202 h 596"/>
              <a:gd name="T84" fmla="*/ 621 w 683"/>
              <a:gd name="T85" fmla="*/ 582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3" h="596">
                <a:moveTo>
                  <a:pt x="679" y="224"/>
                </a:moveTo>
                <a:cubicBezTo>
                  <a:pt x="631" y="193"/>
                  <a:pt x="631" y="193"/>
                  <a:pt x="631" y="193"/>
                </a:cubicBezTo>
                <a:cubicBezTo>
                  <a:pt x="631" y="193"/>
                  <a:pt x="631" y="193"/>
                  <a:pt x="631" y="193"/>
                </a:cubicBezTo>
                <a:cubicBezTo>
                  <a:pt x="345" y="1"/>
                  <a:pt x="345" y="1"/>
                  <a:pt x="345" y="1"/>
                </a:cubicBezTo>
                <a:cubicBezTo>
                  <a:pt x="343" y="0"/>
                  <a:pt x="340" y="0"/>
                  <a:pt x="337" y="1"/>
                </a:cubicBezTo>
                <a:cubicBezTo>
                  <a:pt x="214" y="84"/>
                  <a:pt x="214" y="84"/>
                  <a:pt x="214" y="84"/>
                </a:cubicBezTo>
                <a:cubicBezTo>
                  <a:pt x="214" y="32"/>
                  <a:pt x="214" y="32"/>
                  <a:pt x="214" y="32"/>
                </a:cubicBezTo>
                <a:cubicBezTo>
                  <a:pt x="214" y="28"/>
                  <a:pt x="211" y="25"/>
                  <a:pt x="207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4" y="25"/>
                  <a:pt x="124" y="25"/>
                  <a:pt x="124" y="25"/>
                </a:cubicBezTo>
                <a:cubicBezTo>
                  <a:pt x="122" y="25"/>
                  <a:pt x="120" y="25"/>
                  <a:pt x="119" y="27"/>
                </a:cubicBezTo>
                <a:cubicBezTo>
                  <a:pt x="118" y="28"/>
                  <a:pt x="117" y="30"/>
                  <a:pt x="117" y="32"/>
                </a:cubicBezTo>
                <a:cubicBezTo>
                  <a:pt x="117" y="149"/>
                  <a:pt x="117" y="149"/>
                  <a:pt x="117" y="149"/>
                </a:cubicBezTo>
                <a:cubicBezTo>
                  <a:pt x="61" y="186"/>
                  <a:pt x="61" y="186"/>
                  <a:pt x="61" y="186"/>
                </a:cubicBezTo>
                <a:cubicBezTo>
                  <a:pt x="61" y="186"/>
                  <a:pt x="61" y="186"/>
                  <a:pt x="61" y="186"/>
                </a:cubicBezTo>
                <a:cubicBezTo>
                  <a:pt x="4" y="224"/>
                  <a:pt x="4" y="224"/>
                  <a:pt x="4" y="224"/>
                </a:cubicBezTo>
                <a:cubicBezTo>
                  <a:pt x="1" y="226"/>
                  <a:pt x="0" y="231"/>
                  <a:pt x="2" y="234"/>
                </a:cubicBezTo>
                <a:cubicBezTo>
                  <a:pt x="4" y="237"/>
                  <a:pt x="8" y="238"/>
                  <a:pt x="12" y="236"/>
                </a:cubicBezTo>
                <a:cubicBezTo>
                  <a:pt x="57" y="205"/>
                  <a:pt x="57" y="205"/>
                  <a:pt x="57" y="205"/>
                </a:cubicBezTo>
                <a:cubicBezTo>
                  <a:pt x="57" y="589"/>
                  <a:pt x="57" y="589"/>
                  <a:pt x="57" y="589"/>
                </a:cubicBezTo>
                <a:cubicBezTo>
                  <a:pt x="57" y="593"/>
                  <a:pt x="61" y="596"/>
                  <a:pt x="64" y="596"/>
                </a:cubicBezTo>
                <a:cubicBezTo>
                  <a:pt x="628" y="596"/>
                  <a:pt x="628" y="596"/>
                  <a:pt x="628" y="596"/>
                </a:cubicBezTo>
                <a:cubicBezTo>
                  <a:pt x="631" y="596"/>
                  <a:pt x="635" y="593"/>
                  <a:pt x="635" y="589"/>
                </a:cubicBezTo>
                <a:cubicBezTo>
                  <a:pt x="635" y="212"/>
                  <a:pt x="635" y="212"/>
                  <a:pt x="635" y="212"/>
                </a:cubicBezTo>
                <a:cubicBezTo>
                  <a:pt x="671" y="236"/>
                  <a:pt x="671" y="236"/>
                  <a:pt x="671" y="236"/>
                </a:cubicBezTo>
                <a:cubicBezTo>
                  <a:pt x="672" y="237"/>
                  <a:pt x="673" y="237"/>
                  <a:pt x="675" y="237"/>
                </a:cubicBezTo>
                <a:cubicBezTo>
                  <a:pt x="677" y="237"/>
                  <a:pt x="679" y="236"/>
                  <a:pt x="681" y="234"/>
                </a:cubicBezTo>
                <a:cubicBezTo>
                  <a:pt x="683" y="231"/>
                  <a:pt x="682" y="226"/>
                  <a:pt x="679" y="224"/>
                </a:cubicBezTo>
                <a:close/>
                <a:moveTo>
                  <a:pt x="131" y="39"/>
                </a:moveTo>
                <a:cubicBezTo>
                  <a:pt x="200" y="39"/>
                  <a:pt x="200" y="39"/>
                  <a:pt x="200" y="39"/>
                </a:cubicBezTo>
                <a:cubicBezTo>
                  <a:pt x="200" y="93"/>
                  <a:pt x="200" y="93"/>
                  <a:pt x="200" y="93"/>
                </a:cubicBezTo>
                <a:cubicBezTo>
                  <a:pt x="131" y="139"/>
                  <a:pt x="131" y="139"/>
                  <a:pt x="131" y="139"/>
                </a:cubicBezTo>
                <a:lnTo>
                  <a:pt x="131" y="39"/>
                </a:lnTo>
                <a:close/>
                <a:moveTo>
                  <a:pt x="621" y="582"/>
                </a:moveTo>
                <a:cubicBezTo>
                  <a:pt x="71" y="582"/>
                  <a:pt x="71" y="582"/>
                  <a:pt x="71" y="582"/>
                </a:cubicBezTo>
                <a:cubicBezTo>
                  <a:pt x="71" y="196"/>
                  <a:pt x="71" y="196"/>
                  <a:pt x="71" y="196"/>
                </a:cubicBezTo>
                <a:cubicBezTo>
                  <a:pt x="128" y="158"/>
                  <a:pt x="128" y="158"/>
                  <a:pt x="128" y="158"/>
                </a:cubicBezTo>
                <a:cubicBezTo>
                  <a:pt x="128" y="158"/>
                  <a:pt x="128" y="158"/>
                  <a:pt x="128" y="158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211" y="103"/>
                  <a:pt x="211" y="103"/>
                  <a:pt x="211" y="103"/>
                </a:cubicBezTo>
                <a:cubicBezTo>
                  <a:pt x="341" y="16"/>
                  <a:pt x="341" y="16"/>
                  <a:pt x="341" y="16"/>
                </a:cubicBezTo>
                <a:cubicBezTo>
                  <a:pt x="621" y="202"/>
                  <a:pt x="621" y="202"/>
                  <a:pt x="621" y="202"/>
                </a:cubicBezTo>
                <a:lnTo>
                  <a:pt x="621" y="582"/>
                </a:lnTo>
                <a:close/>
              </a:path>
            </a:pathLst>
          </a:custGeom>
          <a:solidFill>
            <a:srgbClr val="FFFFFF"/>
          </a:solidFill>
          <a:ln w="38100">
            <a:solidFill>
              <a:srgbClr val="B75FB7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458322" y="2654064"/>
            <a:ext cx="1440000" cy="0"/>
          </a:xfrm>
          <a:prstGeom prst="line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858572" y="2689249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d</a:t>
            </a:r>
            <a:r>
              <a:rPr lang="en-US" sz="1050" b="1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estination</a:t>
            </a:r>
            <a:endParaRPr lang="en-US" sz="1050" b="1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5" name="Oval 16"/>
          <p:cNvSpPr>
            <a:spLocks noChangeArrowheads="1"/>
          </p:cNvSpPr>
          <p:nvPr/>
        </p:nvSpPr>
        <p:spPr bwMode="auto">
          <a:xfrm>
            <a:off x="2951254" y="1137892"/>
            <a:ext cx="648000" cy="648000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0"/>
          <p:cNvSpPr/>
          <p:nvPr/>
        </p:nvSpPr>
        <p:spPr>
          <a:xfrm>
            <a:off x="3057894" y="1242818"/>
            <a:ext cx="440899" cy="434615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273262" y="1302884"/>
            <a:ext cx="1992" cy="1645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274259" y="1460126"/>
            <a:ext cx="106130" cy="241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37181" y="1172604"/>
            <a:ext cx="2255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o</a:t>
            </a:r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rder notification </a:t>
            </a:r>
          </a:p>
          <a:p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algorithm</a:t>
            </a:r>
          </a:p>
          <a:p>
            <a:r>
              <a:rPr lang="en-US" sz="9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distance-based (fixed)</a:t>
            </a:r>
            <a:endParaRPr lang="en-US" sz="9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7" t="42767" r="70030" b="38429"/>
          <a:stretch/>
        </p:blipFill>
        <p:spPr>
          <a:xfrm>
            <a:off x="8481434" y="2145217"/>
            <a:ext cx="201023" cy="201023"/>
          </a:xfrm>
          <a:prstGeom prst="rect">
            <a:avLst/>
          </a:prstGeom>
        </p:spPr>
      </p:pic>
      <p:sp>
        <p:nvSpPr>
          <p:cNvPr id="41" name="Chord 40"/>
          <p:cNvSpPr/>
          <p:nvPr/>
        </p:nvSpPr>
        <p:spPr>
          <a:xfrm>
            <a:off x="8059880" y="2439877"/>
            <a:ext cx="288899" cy="349020"/>
          </a:xfrm>
          <a:prstGeom prst="chord">
            <a:avLst>
              <a:gd name="adj1" fmla="val 8889590"/>
              <a:gd name="adj2" fmla="val 1961444"/>
            </a:avLst>
          </a:prstGeom>
          <a:noFill/>
          <a:ln w="25400">
            <a:solidFill>
              <a:srgbClr val="572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23805" y="2277715"/>
            <a:ext cx="144000" cy="144000"/>
          </a:xfrm>
          <a:prstGeom prst="ellipse">
            <a:avLst/>
          </a:prstGeom>
          <a:noFill/>
          <a:ln w="25400">
            <a:solidFill>
              <a:srgbClr val="572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loud Callout 42"/>
          <p:cNvSpPr/>
          <p:nvPr/>
        </p:nvSpPr>
        <p:spPr>
          <a:xfrm>
            <a:off x="8365191" y="2118900"/>
            <a:ext cx="382560" cy="237167"/>
          </a:xfrm>
          <a:prstGeom prst="cloudCallout">
            <a:avLst>
              <a:gd name="adj1" fmla="val -70270"/>
              <a:gd name="adj2" fmla="val 53669"/>
            </a:avLst>
          </a:prstGeom>
          <a:noFill/>
          <a:ln w="15875">
            <a:solidFill>
              <a:srgbClr val="572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>
            <a:spLocks noChangeAspect="1" noEditPoints="1"/>
          </p:cNvSpPr>
          <p:nvPr/>
        </p:nvSpPr>
        <p:spPr bwMode="auto">
          <a:xfrm>
            <a:off x="8375924" y="2475266"/>
            <a:ext cx="100365" cy="161638"/>
          </a:xfrm>
          <a:custGeom>
            <a:avLst/>
            <a:gdLst>
              <a:gd name="T0" fmla="*/ 138 w 276"/>
              <a:gd name="T1" fmla="*/ 454 h 475"/>
              <a:gd name="T2" fmla="*/ 159 w 276"/>
              <a:gd name="T3" fmla="*/ 433 h 475"/>
              <a:gd name="T4" fmla="*/ 138 w 276"/>
              <a:gd name="T5" fmla="*/ 413 h 475"/>
              <a:gd name="T6" fmla="*/ 117 w 276"/>
              <a:gd name="T7" fmla="*/ 433 h 475"/>
              <a:gd name="T8" fmla="*/ 138 w 276"/>
              <a:gd name="T9" fmla="*/ 454 h 475"/>
              <a:gd name="T10" fmla="*/ 138 w 276"/>
              <a:gd name="T11" fmla="*/ 422 h 475"/>
              <a:gd name="T12" fmla="*/ 149 w 276"/>
              <a:gd name="T13" fmla="*/ 433 h 475"/>
              <a:gd name="T14" fmla="*/ 138 w 276"/>
              <a:gd name="T15" fmla="*/ 445 h 475"/>
              <a:gd name="T16" fmla="*/ 127 w 276"/>
              <a:gd name="T17" fmla="*/ 433 h 475"/>
              <a:gd name="T18" fmla="*/ 138 w 276"/>
              <a:gd name="T19" fmla="*/ 422 h 475"/>
              <a:gd name="T20" fmla="*/ 174 w 276"/>
              <a:gd name="T21" fmla="*/ 31 h 475"/>
              <a:gd name="T22" fmla="*/ 102 w 276"/>
              <a:gd name="T23" fmla="*/ 31 h 475"/>
              <a:gd name="T24" fmla="*/ 97 w 276"/>
              <a:gd name="T25" fmla="*/ 35 h 475"/>
              <a:gd name="T26" fmla="*/ 102 w 276"/>
              <a:gd name="T27" fmla="*/ 40 h 475"/>
              <a:gd name="T28" fmla="*/ 174 w 276"/>
              <a:gd name="T29" fmla="*/ 40 h 475"/>
              <a:gd name="T30" fmla="*/ 179 w 276"/>
              <a:gd name="T31" fmla="*/ 35 h 475"/>
              <a:gd name="T32" fmla="*/ 174 w 276"/>
              <a:gd name="T33" fmla="*/ 31 h 475"/>
              <a:gd name="T34" fmla="*/ 241 w 276"/>
              <a:gd name="T35" fmla="*/ 0 h 475"/>
              <a:gd name="T36" fmla="*/ 35 w 276"/>
              <a:gd name="T37" fmla="*/ 0 h 475"/>
              <a:gd name="T38" fmla="*/ 0 w 276"/>
              <a:gd name="T39" fmla="*/ 36 h 475"/>
              <a:gd name="T40" fmla="*/ 0 w 276"/>
              <a:gd name="T41" fmla="*/ 439 h 475"/>
              <a:gd name="T42" fmla="*/ 35 w 276"/>
              <a:gd name="T43" fmla="*/ 475 h 475"/>
              <a:gd name="T44" fmla="*/ 241 w 276"/>
              <a:gd name="T45" fmla="*/ 475 h 475"/>
              <a:gd name="T46" fmla="*/ 276 w 276"/>
              <a:gd name="T47" fmla="*/ 439 h 475"/>
              <a:gd name="T48" fmla="*/ 276 w 276"/>
              <a:gd name="T49" fmla="*/ 36 h 475"/>
              <a:gd name="T50" fmla="*/ 241 w 276"/>
              <a:gd name="T51" fmla="*/ 0 h 475"/>
              <a:gd name="T52" fmla="*/ 267 w 276"/>
              <a:gd name="T53" fmla="*/ 439 h 475"/>
              <a:gd name="T54" fmla="*/ 241 w 276"/>
              <a:gd name="T55" fmla="*/ 465 h 475"/>
              <a:gd name="T56" fmla="*/ 35 w 276"/>
              <a:gd name="T57" fmla="*/ 465 h 475"/>
              <a:gd name="T58" fmla="*/ 9 w 276"/>
              <a:gd name="T59" fmla="*/ 439 h 475"/>
              <a:gd name="T60" fmla="*/ 9 w 276"/>
              <a:gd name="T61" fmla="*/ 399 h 475"/>
              <a:gd name="T62" fmla="*/ 267 w 276"/>
              <a:gd name="T63" fmla="*/ 399 h 475"/>
              <a:gd name="T64" fmla="*/ 267 w 276"/>
              <a:gd name="T65" fmla="*/ 439 h 475"/>
              <a:gd name="T66" fmla="*/ 267 w 276"/>
              <a:gd name="T67" fmla="*/ 390 h 475"/>
              <a:gd name="T68" fmla="*/ 9 w 276"/>
              <a:gd name="T69" fmla="*/ 390 h 475"/>
              <a:gd name="T70" fmla="*/ 9 w 276"/>
              <a:gd name="T71" fmla="*/ 70 h 475"/>
              <a:gd name="T72" fmla="*/ 267 w 276"/>
              <a:gd name="T73" fmla="*/ 70 h 475"/>
              <a:gd name="T74" fmla="*/ 267 w 276"/>
              <a:gd name="T75" fmla="*/ 390 h 475"/>
              <a:gd name="T76" fmla="*/ 267 w 276"/>
              <a:gd name="T77" fmla="*/ 60 h 475"/>
              <a:gd name="T78" fmla="*/ 9 w 276"/>
              <a:gd name="T79" fmla="*/ 60 h 475"/>
              <a:gd name="T80" fmla="*/ 9 w 276"/>
              <a:gd name="T81" fmla="*/ 36 h 475"/>
              <a:gd name="T82" fmla="*/ 35 w 276"/>
              <a:gd name="T83" fmla="*/ 9 h 475"/>
              <a:gd name="T84" fmla="*/ 241 w 276"/>
              <a:gd name="T85" fmla="*/ 9 h 475"/>
              <a:gd name="T86" fmla="*/ 267 w 276"/>
              <a:gd name="T87" fmla="*/ 36 h 475"/>
              <a:gd name="T88" fmla="*/ 267 w 276"/>
              <a:gd name="T89" fmla="*/ 6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76" h="475">
                <a:moveTo>
                  <a:pt x="138" y="454"/>
                </a:moveTo>
                <a:cubicBezTo>
                  <a:pt x="149" y="454"/>
                  <a:pt x="159" y="445"/>
                  <a:pt x="159" y="433"/>
                </a:cubicBezTo>
                <a:cubicBezTo>
                  <a:pt x="159" y="422"/>
                  <a:pt x="149" y="413"/>
                  <a:pt x="138" y="413"/>
                </a:cubicBezTo>
                <a:cubicBezTo>
                  <a:pt x="127" y="413"/>
                  <a:pt x="117" y="422"/>
                  <a:pt x="117" y="433"/>
                </a:cubicBezTo>
                <a:cubicBezTo>
                  <a:pt x="117" y="445"/>
                  <a:pt x="127" y="454"/>
                  <a:pt x="138" y="454"/>
                </a:cubicBezTo>
                <a:close/>
                <a:moveTo>
                  <a:pt x="138" y="422"/>
                </a:moveTo>
                <a:cubicBezTo>
                  <a:pt x="144" y="422"/>
                  <a:pt x="149" y="427"/>
                  <a:pt x="149" y="433"/>
                </a:cubicBezTo>
                <a:cubicBezTo>
                  <a:pt x="149" y="440"/>
                  <a:pt x="144" y="445"/>
                  <a:pt x="138" y="445"/>
                </a:cubicBezTo>
                <a:cubicBezTo>
                  <a:pt x="132" y="445"/>
                  <a:pt x="127" y="440"/>
                  <a:pt x="127" y="433"/>
                </a:cubicBezTo>
                <a:cubicBezTo>
                  <a:pt x="127" y="427"/>
                  <a:pt x="132" y="422"/>
                  <a:pt x="138" y="422"/>
                </a:cubicBezTo>
                <a:close/>
                <a:moveTo>
                  <a:pt x="174" y="31"/>
                </a:moveTo>
                <a:cubicBezTo>
                  <a:pt x="102" y="31"/>
                  <a:pt x="102" y="31"/>
                  <a:pt x="102" y="31"/>
                </a:cubicBezTo>
                <a:cubicBezTo>
                  <a:pt x="99" y="31"/>
                  <a:pt x="97" y="33"/>
                  <a:pt x="97" y="35"/>
                </a:cubicBezTo>
                <a:cubicBezTo>
                  <a:pt x="97" y="38"/>
                  <a:pt x="99" y="40"/>
                  <a:pt x="102" y="40"/>
                </a:cubicBezTo>
                <a:cubicBezTo>
                  <a:pt x="174" y="40"/>
                  <a:pt x="174" y="40"/>
                  <a:pt x="174" y="40"/>
                </a:cubicBezTo>
                <a:cubicBezTo>
                  <a:pt x="177" y="40"/>
                  <a:pt x="179" y="38"/>
                  <a:pt x="179" y="35"/>
                </a:cubicBezTo>
                <a:cubicBezTo>
                  <a:pt x="179" y="33"/>
                  <a:pt x="177" y="31"/>
                  <a:pt x="174" y="31"/>
                </a:cubicBezTo>
                <a:close/>
                <a:moveTo>
                  <a:pt x="241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439"/>
                  <a:pt x="0" y="439"/>
                  <a:pt x="0" y="439"/>
                </a:cubicBezTo>
                <a:cubicBezTo>
                  <a:pt x="0" y="459"/>
                  <a:pt x="16" y="475"/>
                  <a:pt x="35" y="475"/>
                </a:cubicBezTo>
                <a:cubicBezTo>
                  <a:pt x="241" y="475"/>
                  <a:pt x="241" y="475"/>
                  <a:pt x="241" y="475"/>
                </a:cubicBezTo>
                <a:cubicBezTo>
                  <a:pt x="260" y="475"/>
                  <a:pt x="276" y="459"/>
                  <a:pt x="276" y="439"/>
                </a:cubicBezTo>
                <a:cubicBezTo>
                  <a:pt x="276" y="36"/>
                  <a:pt x="276" y="36"/>
                  <a:pt x="276" y="36"/>
                </a:cubicBezTo>
                <a:cubicBezTo>
                  <a:pt x="276" y="16"/>
                  <a:pt x="260" y="0"/>
                  <a:pt x="241" y="0"/>
                </a:cubicBezTo>
                <a:close/>
                <a:moveTo>
                  <a:pt x="267" y="439"/>
                </a:moveTo>
                <a:cubicBezTo>
                  <a:pt x="267" y="454"/>
                  <a:pt x="255" y="465"/>
                  <a:pt x="241" y="465"/>
                </a:cubicBezTo>
                <a:cubicBezTo>
                  <a:pt x="35" y="465"/>
                  <a:pt x="35" y="465"/>
                  <a:pt x="35" y="465"/>
                </a:cubicBezTo>
                <a:cubicBezTo>
                  <a:pt x="21" y="465"/>
                  <a:pt x="9" y="454"/>
                  <a:pt x="9" y="439"/>
                </a:cubicBezTo>
                <a:cubicBezTo>
                  <a:pt x="9" y="399"/>
                  <a:pt x="9" y="399"/>
                  <a:pt x="9" y="399"/>
                </a:cubicBezTo>
                <a:cubicBezTo>
                  <a:pt x="267" y="399"/>
                  <a:pt x="267" y="399"/>
                  <a:pt x="267" y="399"/>
                </a:cubicBezTo>
                <a:lnTo>
                  <a:pt x="267" y="439"/>
                </a:lnTo>
                <a:close/>
                <a:moveTo>
                  <a:pt x="267" y="390"/>
                </a:moveTo>
                <a:cubicBezTo>
                  <a:pt x="9" y="390"/>
                  <a:pt x="9" y="390"/>
                  <a:pt x="9" y="390"/>
                </a:cubicBezTo>
                <a:cubicBezTo>
                  <a:pt x="9" y="70"/>
                  <a:pt x="9" y="70"/>
                  <a:pt x="9" y="70"/>
                </a:cubicBezTo>
                <a:cubicBezTo>
                  <a:pt x="267" y="70"/>
                  <a:pt x="267" y="70"/>
                  <a:pt x="267" y="70"/>
                </a:cubicBezTo>
                <a:lnTo>
                  <a:pt x="267" y="390"/>
                </a:lnTo>
                <a:close/>
                <a:moveTo>
                  <a:pt x="267" y="60"/>
                </a:moveTo>
                <a:cubicBezTo>
                  <a:pt x="9" y="60"/>
                  <a:pt x="9" y="60"/>
                  <a:pt x="9" y="60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21"/>
                  <a:pt x="21" y="9"/>
                  <a:pt x="35" y="9"/>
                </a:cubicBezTo>
                <a:cubicBezTo>
                  <a:pt x="241" y="9"/>
                  <a:pt x="241" y="9"/>
                  <a:pt x="241" y="9"/>
                </a:cubicBezTo>
                <a:cubicBezTo>
                  <a:pt x="255" y="9"/>
                  <a:pt x="267" y="21"/>
                  <a:pt x="267" y="36"/>
                </a:cubicBezTo>
                <a:lnTo>
                  <a:pt x="267" y="6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572A7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573005" y="1479445"/>
            <a:ext cx="1562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c</a:t>
            </a:r>
            <a:r>
              <a:rPr lang="en-US" sz="1000" b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ourier waits till the meal is ready </a:t>
            </a:r>
            <a:endParaRPr lang="en-US" sz="1000" b="1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6" name="Arc 45"/>
          <p:cNvSpPr/>
          <p:nvPr/>
        </p:nvSpPr>
        <p:spPr>
          <a:xfrm>
            <a:off x="5634070" y="986060"/>
            <a:ext cx="1414026" cy="1360381"/>
          </a:xfrm>
          <a:prstGeom prst="arc">
            <a:avLst>
              <a:gd name="adj1" fmla="val 9592594"/>
              <a:gd name="adj2" fmla="val 485979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20"/>
          <p:cNvSpPr>
            <a:spLocks noChangeAspect="1"/>
          </p:cNvSpPr>
          <p:nvPr/>
        </p:nvSpPr>
        <p:spPr>
          <a:xfrm>
            <a:off x="6151295" y="1118606"/>
            <a:ext cx="368555" cy="368555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noFill/>
          <a:ln w="19050">
            <a:solidFill>
              <a:srgbClr val="572A7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cxnSp>
        <p:nvCxnSpPr>
          <p:cNvPr id="48" name="Straight Connector 47"/>
          <p:cNvCxnSpPr>
            <a:cxnSpLocks noChangeAspect="1"/>
          </p:cNvCxnSpPr>
          <p:nvPr/>
        </p:nvCxnSpPr>
        <p:spPr>
          <a:xfrm flipV="1">
            <a:off x="6335573" y="1149311"/>
            <a:ext cx="0" cy="161092"/>
          </a:xfrm>
          <a:prstGeom prst="line">
            <a:avLst/>
          </a:prstGeom>
          <a:ln w="12700">
            <a:solidFill>
              <a:srgbClr val="572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cxnSpLocks noChangeAspect="1"/>
          </p:cNvCxnSpPr>
          <p:nvPr/>
        </p:nvCxnSpPr>
        <p:spPr>
          <a:xfrm flipH="1">
            <a:off x="6335572" y="1304503"/>
            <a:ext cx="91633" cy="0"/>
          </a:xfrm>
          <a:prstGeom prst="line">
            <a:avLst/>
          </a:prstGeom>
          <a:ln w="12700">
            <a:solidFill>
              <a:srgbClr val="572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54815" y="3527085"/>
            <a:ext cx="8387656" cy="1458702"/>
          </a:xfrm>
          <a:prstGeom prst="rect">
            <a:avLst/>
          </a:prstGeom>
          <a:noFill/>
          <a:ln w="31750">
            <a:solidFill>
              <a:srgbClr val="9E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731072" y="3257809"/>
            <a:ext cx="7536733" cy="519852"/>
          </a:xfrm>
          <a:prstGeom prst="roundRect">
            <a:avLst/>
          </a:prstGeom>
          <a:solidFill>
            <a:srgbClr val="9E508F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100" dirty="0">
                <a:latin typeface="Verdana" charset="0"/>
                <a:ea typeface="Verdana" charset="0"/>
                <a:cs typeface="Verdana" charset="0"/>
              </a:rPr>
              <a:t>p</a:t>
            </a:r>
            <a:r>
              <a:rPr lang="en-US" sz="1100" dirty="0" smtClean="0">
                <a:latin typeface="Verdana" charset="0"/>
                <a:ea typeface="Verdana" charset="0"/>
                <a:cs typeface="Verdana" charset="0"/>
              </a:rPr>
              <a:t>roject goal(s)</a:t>
            </a:r>
          </a:p>
          <a:p>
            <a:pPr algn="ctr"/>
            <a:r>
              <a:rPr lang="en-US" sz="1100" b="1" dirty="0">
                <a:latin typeface="Verdana" charset="0"/>
                <a:ea typeface="Verdana" charset="0"/>
                <a:cs typeface="Verdana" charset="0"/>
              </a:rPr>
              <a:t>n</a:t>
            </a:r>
            <a:r>
              <a:rPr lang="en-US" sz="1100" b="1" dirty="0" smtClean="0">
                <a:latin typeface="Verdana" charset="0"/>
                <a:ea typeface="Verdana" charset="0"/>
                <a:cs typeface="Verdana" charset="0"/>
              </a:rPr>
              <a:t>ew order notification algorithm based on estimated preparation time</a:t>
            </a:r>
            <a:endParaRPr lang="en-US" sz="11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10930" y="3996324"/>
            <a:ext cx="4864545" cy="429131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562110" y="4047970"/>
            <a:ext cx="288000" cy="324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26971" y="4079165"/>
            <a:ext cx="3719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notification should occur at the right moment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10930" y="4468332"/>
            <a:ext cx="4864545" cy="451484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583227" y="4528118"/>
            <a:ext cx="288000" cy="324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39579" y="4549575"/>
            <a:ext cx="4245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right moment depends on the meal preparation time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63396" y="3751195"/>
            <a:ext cx="191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caveats</a:t>
            </a:r>
            <a:endParaRPr lang="en-US" sz="10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5612577" y="3987885"/>
            <a:ext cx="3065422" cy="448047"/>
          </a:xfrm>
          <a:prstGeom prst="round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5665295" y="4059842"/>
            <a:ext cx="887440" cy="321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92206" y="3990730"/>
            <a:ext cx="196559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Courier arrives late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(cold) pizza waiting</a:t>
            </a:r>
            <a:endParaRPr lang="en-US" sz="105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5462" y="4012805"/>
            <a:ext cx="874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notify</a:t>
            </a:r>
          </a:p>
          <a:p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too early</a:t>
            </a:r>
            <a:endParaRPr lang="en-US" sz="105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612577" y="4468331"/>
            <a:ext cx="3065422" cy="451485"/>
          </a:xfrm>
          <a:prstGeom prst="round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592371" y="4481234"/>
            <a:ext cx="1976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Courier arrives early</a:t>
            </a:r>
          </a:p>
          <a:p>
            <a:r>
              <a:rPr lang="en-US" sz="105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h</a:t>
            </a:r>
            <a:r>
              <a:rPr lang="en-US" sz="105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igher waiting time</a:t>
            </a:r>
            <a:endParaRPr lang="en-US" sz="105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436208" y="3781120"/>
            <a:ext cx="1913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idea</a:t>
            </a:r>
            <a:endParaRPr lang="en-US" sz="10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8" name="Oval 16"/>
          <p:cNvSpPr>
            <a:spLocks noChangeArrowheads="1"/>
          </p:cNvSpPr>
          <p:nvPr/>
        </p:nvSpPr>
        <p:spPr bwMode="auto">
          <a:xfrm>
            <a:off x="7409914" y="3182874"/>
            <a:ext cx="648000" cy="648000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7516554" y="3287800"/>
            <a:ext cx="440899" cy="434615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7731922" y="3347866"/>
            <a:ext cx="1992" cy="1645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7732919" y="3505108"/>
            <a:ext cx="106130" cy="241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5665295" y="4521541"/>
            <a:ext cx="887440" cy="321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631827" y="4474573"/>
            <a:ext cx="8743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notify</a:t>
            </a:r>
          </a:p>
          <a:p>
            <a:r>
              <a:rPr lang="en-US" sz="105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too late</a:t>
            </a:r>
            <a:endParaRPr lang="en-US" sz="105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4" name="Arc 73"/>
          <p:cNvSpPr/>
          <p:nvPr/>
        </p:nvSpPr>
        <p:spPr>
          <a:xfrm>
            <a:off x="4706525" y="789173"/>
            <a:ext cx="3600000" cy="3600000"/>
          </a:xfrm>
          <a:prstGeom prst="arc">
            <a:avLst>
              <a:gd name="adj1" fmla="val 9758698"/>
              <a:gd name="adj2" fmla="val 11379658"/>
            </a:avLst>
          </a:prstGeom>
          <a:ln w="31750">
            <a:solidFill>
              <a:schemeClr val="accent1">
                <a:alpha val="3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Glovo: optimizing notification algorithm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8281704"/>
              </p:ext>
            </p:extLst>
          </p:nvPr>
        </p:nvGraphicFramePr>
        <p:xfrm>
          <a:off x="689168" y="1015105"/>
          <a:ext cx="2698924" cy="214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6"/>
          <p:cNvSpPr txBox="1"/>
          <p:nvPr/>
        </p:nvSpPr>
        <p:spPr>
          <a:xfrm>
            <a:off x="3814399" y="1036036"/>
            <a:ext cx="4224701" cy="292380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300" b="1" dirty="0" smtClean="0">
                <a:solidFill>
                  <a:schemeClr val="bg1"/>
                </a:solidFill>
                <a:latin typeface="Verdana"/>
                <a:cs typeface="Verdana"/>
              </a:rPr>
              <a:t>Preparation time triggered notification</a:t>
            </a:r>
            <a:endParaRPr lang="en-US" sz="13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4399" y="1411954"/>
            <a:ext cx="4224701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3814399" y="1697586"/>
            <a:ext cx="4224701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908781" y="1679043"/>
            <a:ext cx="40323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Restaurant-based estimation of preparation time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4399" y="1990038"/>
            <a:ext cx="4224701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908781" y="1960157"/>
            <a:ext cx="40323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Calculate travel time to restaurant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14399" y="2281484"/>
            <a:ext cx="4224701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908781" y="2259916"/>
            <a:ext cx="40323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Notify restaurant at just the right time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8781" y="1378837"/>
            <a:ext cx="40323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Statistics of historical data + external factors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4399" y="2573590"/>
            <a:ext cx="4224701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908781" y="2551467"/>
            <a:ext cx="40323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Minimize glover’s waiting time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4399" y="2868456"/>
            <a:ext cx="4224701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908781" y="2838020"/>
            <a:ext cx="403239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Reduce overall delivery time</a:t>
            </a:r>
            <a:endParaRPr lang="en-US" sz="12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27" y="3166234"/>
            <a:ext cx="6404479" cy="19226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99511" y="3691330"/>
            <a:ext cx="218650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10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ctivation of new algorithm</a:t>
            </a:r>
            <a:endParaRPr lang="en-US" sz="10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>
            <a:off x="3292765" y="3937551"/>
            <a:ext cx="1248688" cy="264485"/>
          </a:xfrm>
          <a:prstGeom prst="straightConnector1">
            <a:avLst/>
          </a:prstGeom>
          <a:ln w="31750">
            <a:solidFill>
              <a:srgbClr val="572A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027362" y="6434710"/>
            <a:ext cx="7494894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/>
          <a:lstStyle/>
          <a:p>
            <a:pPr algn="ctr"/>
            <a:r>
              <a:rPr lang="en-US" sz="1200" dirty="0"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verage waiting time (</a:t>
            </a:r>
            <a:r>
              <a:rPr lang="en-US" sz="1200" strike="sngStrike" dirty="0" smtClean="0">
                <a:latin typeface="Verdana" charset="0"/>
                <a:ea typeface="Verdana" charset="0"/>
                <a:cs typeface="Verdana" charset="0"/>
              </a:rPr>
              <a:t>wasted</a:t>
            </a:r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) trend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79762" y="6587110"/>
            <a:ext cx="7494894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/>
          <a:lstStyle/>
          <a:p>
            <a:pPr algn="ctr"/>
            <a:r>
              <a:rPr lang="en-US" sz="1200"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1200" smtClean="0">
                <a:latin typeface="Verdana" charset="0"/>
                <a:ea typeface="Verdana" charset="0"/>
                <a:cs typeface="Verdana" charset="0"/>
              </a:rPr>
              <a:t>verage waiting </a:t>
            </a:r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time trend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332162" y="6739510"/>
            <a:ext cx="7494894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/>
          <a:lstStyle/>
          <a:p>
            <a:pPr algn="ctr"/>
            <a:r>
              <a:rPr lang="en-US" sz="1200"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1200" smtClean="0">
                <a:latin typeface="Verdana" charset="0"/>
                <a:ea typeface="Verdana" charset="0"/>
                <a:cs typeface="Verdana" charset="0"/>
              </a:rPr>
              <a:t>verage waiting </a:t>
            </a:r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time trend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484562" y="6891910"/>
            <a:ext cx="7494894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/>
          <a:lstStyle/>
          <a:p>
            <a:pPr algn="ctr"/>
            <a:r>
              <a:rPr lang="en-US" sz="1200"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1200" smtClean="0">
                <a:latin typeface="Verdana" charset="0"/>
                <a:ea typeface="Verdana" charset="0"/>
                <a:cs typeface="Verdana" charset="0"/>
              </a:rPr>
              <a:t>verage waiting </a:t>
            </a:r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time trend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636962" y="7044310"/>
            <a:ext cx="7494894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12000" rtlCol="0" anchor="ctr"/>
          <a:lstStyle/>
          <a:p>
            <a:pPr algn="ctr"/>
            <a:r>
              <a:rPr lang="en-US" sz="1200"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1200" smtClean="0">
                <a:latin typeface="Verdana" charset="0"/>
                <a:ea typeface="Verdana" charset="0"/>
                <a:cs typeface="Verdana" charset="0"/>
              </a:rPr>
              <a:t>verage waiting </a:t>
            </a:r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time trend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98897" y="3235096"/>
            <a:ext cx="1024154" cy="1806148"/>
          </a:xfrm>
          <a:prstGeom prst="roundRect">
            <a:avLst>
              <a:gd name="adj" fmla="val 12908"/>
            </a:avLst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Verdana" charset="0"/>
                <a:ea typeface="Verdana" charset="0"/>
                <a:cs typeface="Verdana" charset="0"/>
              </a:rPr>
              <a:t>a</a:t>
            </a:r>
            <a:r>
              <a:rPr lang="en-US" sz="800" dirty="0" smtClean="0">
                <a:latin typeface="Verdana" charset="0"/>
                <a:ea typeface="Verdana" charset="0"/>
                <a:cs typeface="Verdana" charset="0"/>
              </a:rPr>
              <a:t>vg. waiting (</a:t>
            </a:r>
            <a:r>
              <a:rPr lang="en-US" sz="800" strike="sngStrike" dirty="0" smtClean="0">
                <a:latin typeface="Verdana" charset="0"/>
                <a:ea typeface="Verdana" charset="0"/>
                <a:cs typeface="Verdana" charset="0"/>
              </a:rPr>
              <a:t>wasted</a:t>
            </a:r>
            <a:r>
              <a:rPr lang="en-US" sz="800" dirty="0" smtClean="0">
                <a:latin typeface="Verdana" charset="0"/>
                <a:ea typeface="Verdana" charset="0"/>
                <a:cs typeface="Verdana" charset="0"/>
              </a:rPr>
              <a:t>) time per order</a:t>
            </a:r>
            <a:endParaRPr lang="en-US" sz="8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63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Glovo: conclusions</a:t>
            </a:r>
            <a:endParaRPr lang="en-US" dirty="0"/>
          </a:p>
        </p:txBody>
      </p:sp>
      <p:sp>
        <p:nvSpPr>
          <p:cNvPr id="4" name="Oval 15"/>
          <p:cNvSpPr>
            <a:spLocks noChangeArrowheads="1"/>
          </p:cNvSpPr>
          <p:nvPr/>
        </p:nvSpPr>
        <p:spPr bwMode="auto">
          <a:xfrm>
            <a:off x="892864" y="3759898"/>
            <a:ext cx="727200" cy="727200"/>
          </a:xfrm>
          <a:prstGeom prst="ellipse">
            <a:avLst/>
          </a:prstGeom>
          <a:solidFill>
            <a:srgbClr val="B75F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n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18" y="3835252"/>
            <a:ext cx="576492" cy="5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891819" y="2099088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21"/>
          <p:cNvSpPr>
            <a:spLocks noEditPoints="1"/>
          </p:cNvSpPr>
          <p:nvPr/>
        </p:nvSpPr>
        <p:spPr bwMode="auto">
          <a:xfrm>
            <a:off x="1091056" y="2261067"/>
            <a:ext cx="386707" cy="386286"/>
          </a:xfrm>
          <a:custGeom>
            <a:avLst/>
            <a:gdLst>
              <a:gd name="T0" fmla="*/ 7 w 564"/>
              <a:gd name="T1" fmla="*/ 564 h 564"/>
              <a:gd name="T2" fmla="*/ 0 w 564"/>
              <a:gd name="T3" fmla="*/ 7 h 564"/>
              <a:gd name="T4" fmla="*/ 14 w 564"/>
              <a:gd name="T5" fmla="*/ 7 h 564"/>
              <a:gd name="T6" fmla="*/ 557 w 564"/>
              <a:gd name="T7" fmla="*/ 550 h 564"/>
              <a:gd name="T8" fmla="*/ 557 w 564"/>
              <a:gd name="T9" fmla="*/ 564 h 564"/>
              <a:gd name="T10" fmla="*/ 107 w 564"/>
              <a:gd name="T11" fmla="*/ 373 h 564"/>
              <a:gd name="T12" fmla="*/ 107 w 564"/>
              <a:gd name="T13" fmla="*/ 456 h 564"/>
              <a:gd name="T14" fmla="*/ 134 w 564"/>
              <a:gd name="T15" fmla="*/ 414 h 564"/>
              <a:gd name="T16" fmla="*/ 79 w 564"/>
              <a:gd name="T17" fmla="*/ 414 h 564"/>
              <a:gd name="T18" fmla="*/ 134 w 564"/>
              <a:gd name="T19" fmla="*/ 414 h 564"/>
              <a:gd name="T20" fmla="*/ 467 w 564"/>
              <a:gd name="T21" fmla="*/ 289 h 564"/>
              <a:gd name="T22" fmla="*/ 467 w 564"/>
              <a:gd name="T23" fmla="*/ 373 h 564"/>
              <a:gd name="T24" fmla="*/ 495 w 564"/>
              <a:gd name="T25" fmla="*/ 331 h 564"/>
              <a:gd name="T26" fmla="*/ 439 w 564"/>
              <a:gd name="T27" fmla="*/ 331 h 564"/>
              <a:gd name="T28" fmla="*/ 495 w 564"/>
              <a:gd name="T29" fmla="*/ 331 h 564"/>
              <a:gd name="T30" fmla="*/ 308 w 564"/>
              <a:gd name="T31" fmla="*/ 92 h 564"/>
              <a:gd name="T32" fmla="*/ 308 w 564"/>
              <a:gd name="T33" fmla="*/ 175 h 564"/>
              <a:gd name="T34" fmla="*/ 336 w 564"/>
              <a:gd name="T35" fmla="*/ 134 h 564"/>
              <a:gd name="T36" fmla="*/ 281 w 564"/>
              <a:gd name="T37" fmla="*/ 134 h 564"/>
              <a:gd name="T38" fmla="*/ 336 w 564"/>
              <a:gd name="T39" fmla="*/ 134 h 564"/>
              <a:gd name="T40" fmla="*/ 188 w 564"/>
              <a:gd name="T41" fmla="*/ 338 h 564"/>
              <a:gd name="T42" fmla="*/ 188 w 564"/>
              <a:gd name="T43" fmla="*/ 421 h 564"/>
              <a:gd name="T44" fmla="*/ 215 w 564"/>
              <a:gd name="T45" fmla="*/ 380 h 564"/>
              <a:gd name="T46" fmla="*/ 160 w 564"/>
              <a:gd name="T47" fmla="*/ 380 h 564"/>
              <a:gd name="T48" fmla="*/ 215 w 564"/>
              <a:gd name="T49" fmla="*/ 380 h 564"/>
              <a:gd name="T50" fmla="*/ 408 w 564"/>
              <a:gd name="T51" fmla="*/ 39 h 564"/>
              <a:gd name="T52" fmla="*/ 408 w 564"/>
              <a:gd name="T53" fmla="*/ 122 h 564"/>
              <a:gd name="T54" fmla="*/ 436 w 564"/>
              <a:gd name="T55" fmla="*/ 80 h 564"/>
              <a:gd name="T56" fmla="*/ 380 w 564"/>
              <a:gd name="T57" fmla="*/ 80 h 564"/>
              <a:gd name="T58" fmla="*/ 436 w 564"/>
              <a:gd name="T59" fmla="*/ 80 h 564"/>
              <a:gd name="T60" fmla="*/ 336 w 564"/>
              <a:gd name="T61" fmla="*/ 307 h 564"/>
              <a:gd name="T62" fmla="*/ 336 w 564"/>
              <a:gd name="T63" fmla="*/ 452 h 564"/>
              <a:gd name="T64" fmla="*/ 395 w 564"/>
              <a:gd name="T65" fmla="*/ 380 h 564"/>
              <a:gd name="T66" fmla="*/ 278 w 564"/>
              <a:gd name="T67" fmla="*/ 380 h 564"/>
              <a:gd name="T68" fmla="*/ 395 w 564"/>
              <a:gd name="T69" fmla="*/ 380 h 564"/>
              <a:gd name="T70" fmla="*/ 253 w 564"/>
              <a:gd name="T71" fmla="*/ 172 h 564"/>
              <a:gd name="T72" fmla="*/ 253 w 564"/>
              <a:gd name="T73" fmla="*/ 317 h 564"/>
              <a:gd name="T74" fmla="*/ 312 w 564"/>
              <a:gd name="T75" fmla="*/ 245 h 564"/>
              <a:gd name="T76" fmla="*/ 195 w 564"/>
              <a:gd name="T77" fmla="*/ 245 h 564"/>
              <a:gd name="T78" fmla="*/ 312 w 564"/>
              <a:gd name="T79" fmla="*/ 245 h 564"/>
              <a:gd name="T80" fmla="*/ 467 w 564"/>
              <a:gd name="T81" fmla="*/ 127 h 564"/>
              <a:gd name="T82" fmla="*/ 467 w 564"/>
              <a:gd name="T83" fmla="*/ 272 h 564"/>
              <a:gd name="T84" fmla="*/ 526 w 564"/>
              <a:gd name="T85" fmla="*/ 199 h 564"/>
              <a:gd name="T86" fmla="*/ 409 w 564"/>
              <a:gd name="T87" fmla="*/ 199 h 564"/>
              <a:gd name="T88" fmla="*/ 526 w 564"/>
              <a:gd name="T89" fmla="*/ 199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4" h="564">
                <a:moveTo>
                  <a:pt x="557" y="564"/>
                </a:moveTo>
                <a:cubicBezTo>
                  <a:pt x="7" y="564"/>
                  <a:pt x="7" y="564"/>
                  <a:pt x="7" y="564"/>
                </a:cubicBezTo>
                <a:cubicBezTo>
                  <a:pt x="3" y="564"/>
                  <a:pt x="0" y="561"/>
                  <a:pt x="0" y="55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ubicBezTo>
                  <a:pt x="14" y="550"/>
                  <a:pt x="14" y="550"/>
                  <a:pt x="14" y="550"/>
                </a:cubicBezTo>
                <a:cubicBezTo>
                  <a:pt x="557" y="550"/>
                  <a:pt x="557" y="550"/>
                  <a:pt x="557" y="550"/>
                </a:cubicBezTo>
                <a:cubicBezTo>
                  <a:pt x="561" y="550"/>
                  <a:pt x="564" y="553"/>
                  <a:pt x="564" y="557"/>
                </a:cubicBezTo>
                <a:cubicBezTo>
                  <a:pt x="564" y="561"/>
                  <a:pt x="561" y="564"/>
                  <a:pt x="557" y="564"/>
                </a:cubicBezTo>
                <a:close/>
                <a:moveTo>
                  <a:pt x="148" y="414"/>
                </a:moveTo>
                <a:cubicBezTo>
                  <a:pt x="148" y="391"/>
                  <a:pt x="130" y="373"/>
                  <a:pt x="107" y="373"/>
                </a:cubicBezTo>
                <a:cubicBezTo>
                  <a:pt x="84" y="373"/>
                  <a:pt x="65" y="391"/>
                  <a:pt x="65" y="414"/>
                </a:cubicBezTo>
                <a:cubicBezTo>
                  <a:pt x="65" y="437"/>
                  <a:pt x="84" y="456"/>
                  <a:pt x="107" y="456"/>
                </a:cubicBezTo>
                <a:cubicBezTo>
                  <a:pt x="130" y="456"/>
                  <a:pt x="148" y="437"/>
                  <a:pt x="148" y="414"/>
                </a:cubicBezTo>
                <a:close/>
                <a:moveTo>
                  <a:pt x="134" y="414"/>
                </a:moveTo>
                <a:cubicBezTo>
                  <a:pt x="134" y="430"/>
                  <a:pt x="122" y="442"/>
                  <a:pt x="107" y="442"/>
                </a:cubicBezTo>
                <a:cubicBezTo>
                  <a:pt x="91" y="442"/>
                  <a:pt x="79" y="430"/>
                  <a:pt x="79" y="414"/>
                </a:cubicBezTo>
                <a:cubicBezTo>
                  <a:pt x="79" y="399"/>
                  <a:pt x="91" y="387"/>
                  <a:pt x="107" y="387"/>
                </a:cubicBezTo>
                <a:cubicBezTo>
                  <a:pt x="122" y="387"/>
                  <a:pt x="134" y="399"/>
                  <a:pt x="134" y="414"/>
                </a:cubicBezTo>
                <a:close/>
                <a:moveTo>
                  <a:pt x="509" y="331"/>
                </a:moveTo>
                <a:cubicBezTo>
                  <a:pt x="509" y="308"/>
                  <a:pt x="490" y="289"/>
                  <a:pt x="467" y="289"/>
                </a:cubicBezTo>
                <a:cubicBezTo>
                  <a:pt x="444" y="289"/>
                  <a:pt x="425" y="308"/>
                  <a:pt x="425" y="331"/>
                </a:cubicBezTo>
                <a:cubicBezTo>
                  <a:pt x="425" y="354"/>
                  <a:pt x="444" y="373"/>
                  <a:pt x="467" y="373"/>
                </a:cubicBezTo>
                <a:cubicBezTo>
                  <a:pt x="490" y="373"/>
                  <a:pt x="509" y="354"/>
                  <a:pt x="509" y="331"/>
                </a:cubicBezTo>
                <a:close/>
                <a:moveTo>
                  <a:pt x="495" y="331"/>
                </a:moveTo>
                <a:cubicBezTo>
                  <a:pt x="495" y="346"/>
                  <a:pt x="482" y="359"/>
                  <a:pt x="467" y="359"/>
                </a:cubicBezTo>
                <a:cubicBezTo>
                  <a:pt x="452" y="359"/>
                  <a:pt x="439" y="346"/>
                  <a:pt x="439" y="331"/>
                </a:cubicBezTo>
                <a:cubicBezTo>
                  <a:pt x="439" y="316"/>
                  <a:pt x="452" y="303"/>
                  <a:pt x="467" y="303"/>
                </a:cubicBezTo>
                <a:cubicBezTo>
                  <a:pt x="482" y="303"/>
                  <a:pt x="495" y="316"/>
                  <a:pt x="495" y="331"/>
                </a:cubicBezTo>
                <a:close/>
                <a:moveTo>
                  <a:pt x="350" y="134"/>
                </a:moveTo>
                <a:cubicBezTo>
                  <a:pt x="350" y="111"/>
                  <a:pt x="331" y="92"/>
                  <a:pt x="308" y="92"/>
                </a:cubicBezTo>
                <a:cubicBezTo>
                  <a:pt x="285" y="92"/>
                  <a:pt x="267" y="111"/>
                  <a:pt x="267" y="134"/>
                </a:cubicBezTo>
                <a:cubicBezTo>
                  <a:pt x="267" y="157"/>
                  <a:pt x="285" y="175"/>
                  <a:pt x="308" y="175"/>
                </a:cubicBezTo>
                <a:cubicBezTo>
                  <a:pt x="331" y="175"/>
                  <a:pt x="350" y="157"/>
                  <a:pt x="350" y="134"/>
                </a:cubicBezTo>
                <a:close/>
                <a:moveTo>
                  <a:pt x="336" y="134"/>
                </a:moveTo>
                <a:cubicBezTo>
                  <a:pt x="336" y="149"/>
                  <a:pt x="324" y="161"/>
                  <a:pt x="308" y="161"/>
                </a:cubicBezTo>
                <a:cubicBezTo>
                  <a:pt x="293" y="161"/>
                  <a:pt x="281" y="149"/>
                  <a:pt x="281" y="134"/>
                </a:cubicBezTo>
                <a:cubicBezTo>
                  <a:pt x="281" y="118"/>
                  <a:pt x="293" y="106"/>
                  <a:pt x="308" y="106"/>
                </a:cubicBezTo>
                <a:cubicBezTo>
                  <a:pt x="324" y="106"/>
                  <a:pt x="336" y="118"/>
                  <a:pt x="336" y="134"/>
                </a:cubicBezTo>
                <a:close/>
                <a:moveTo>
                  <a:pt x="229" y="380"/>
                </a:moveTo>
                <a:cubicBezTo>
                  <a:pt x="229" y="357"/>
                  <a:pt x="211" y="338"/>
                  <a:pt x="188" y="338"/>
                </a:cubicBezTo>
                <a:cubicBezTo>
                  <a:pt x="165" y="338"/>
                  <a:pt x="146" y="357"/>
                  <a:pt x="146" y="380"/>
                </a:cubicBezTo>
                <a:cubicBezTo>
                  <a:pt x="146" y="403"/>
                  <a:pt x="165" y="421"/>
                  <a:pt x="188" y="421"/>
                </a:cubicBezTo>
                <a:cubicBezTo>
                  <a:pt x="211" y="421"/>
                  <a:pt x="229" y="403"/>
                  <a:pt x="229" y="380"/>
                </a:cubicBezTo>
                <a:close/>
                <a:moveTo>
                  <a:pt x="215" y="380"/>
                </a:moveTo>
                <a:cubicBezTo>
                  <a:pt x="215" y="395"/>
                  <a:pt x="203" y="407"/>
                  <a:pt x="188" y="407"/>
                </a:cubicBezTo>
                <a:cubicBezTo>
                  <a:pt x="172" y="407"/>
                  <a:pt x="160" y="395"/>
                  <a:pt x="160" y="380"/>
                </a:cubicBezTo>
                <a:cubicBezTo>
                  <a:pt x="160" y="364"/>
                  <a:pt x="172" y="352"/>
                  <a:pt x="188" y="352"/>
                </a:cubicBezTo>
                <a:cubicBezTo>
                  <a:pt x="203" y="352"/>
                  <a:pt x="215" y="364"/>
                  <a:pt x="215" y="380"/>
                </a:cubicBezTo>
                <a:close/>
                <a:moveTo>
                  <a:pt x="450" y="80"/>
                </a:moveTo>
                <a:cubicBezTo>
                  <a:pt x="450" y="57"/>
                  <a:pt x="431" y="39"/>
                  <a:pt x="408" y="39"/>
                </a:cubicBezTo>
                <a:cubicBezTo>
                  <a:pt x="385" y="39"/>
                  <a:pt x="366" y="57"/>
                  <a:pt x="366" y="80"/>
                </a:cubicBezTo>
                <a:cubicBezTo>
                  <a:pt x="366" y="103"/>
                  <a:pt x="385" y="122"/>
                  <a:pt x="408" y="122"/>
                </a:cubicBezTo>
                <a:cubicBezTo>
                  <a:pt x="431" y="122"/>
                  <a:pt x="450" y="103"/>
                  <a:pt x="450" y="80"/>
                </a:cubicBezTo>
                <a:close/>
                <a:moveTo>
                  <a:pt x="436" y="80"/>
                </a:moveTo>
                <a:cubicBezTo>
                  <a:pt x="436" y="96"/>
                  <a:pt x="423" y="108"/>
                  <a:pt x="408" y="108"/>
                </a:cubicBezTo>
                <a:cubicBezTo>
                  <a:pt x="393" y="108"/>
                  <a:pt x="380" y="96"/>
                  <a:pt x="380" y="80"/>
                </a:cubicBezTo>
                <a:cubicBezTo>
                  <a:pt x="380" y="65"/>
                  <a:pt x="393" y="53"/>
                  <a:pt x="408" y="53"/>
                </a:cubicBezTo>
                <a:cubicBezTo>
                  <a:pt x="423" y="53"/>
                  <a:pt x="436" y="65"/>
                  <a:pt x="436" y="80"/>
                </a:cubicBezTo>
                <a:close/>
                <a:moveTo>
                  <a:pt x="409" y="380"/>
                </a:moveTo>
                <a:cubicBezTo>
                  <a:pt x="409" y="340"/>
                  <a:pt x="376" y="307"/>
                  <a:pt x="336" y="307"/>
                </a:cubicBezTo>
                <a:cubicBezTo>
                  <a:pt x="296" y="307"/>
                  <a:pt x="264" y="340"/>
                  <a:pt x="264" y="380"/>
                </a:cubicBezTo>
                <a:cubicBezTo>
                  <a:pt x="264" y="420"/>
                  <a:pt x="296" y="452"/>
                  <a:pt x="336" y="452"/>
                </a:cubicBezTo>
                <a:cubicBezTo>
                  <a:pt x="376" y="452"/>
                  <a:pt x="409" y="420"/>
                  <a:pt x="409" y="380"/>
                </a:cubicBezTo>
                <a:close/>
                <a:moveTo>
                  <a:pt x="395" y="380"/>
                </a:moveTo>
                <a:cubicBezTo>
                  <a:pt x="395" y="412"/>
                  <a:pt x="369" y="438"/>
                  <a:pt x="336" y="438"/>
                </a:cubicBezTo>
                <a:cubicBezTo>
                  <a:pt x="304" y="438"/>
                  <a:pt x="278" y="412"/>
                  <a:pt x="278" y="380"/>
                </a:cubicBezTo>
                <a:cubicBezTo>
                  <a:pt x="278" y="347"/>
                  <a:pt x="304" y="321"/>
                  <a:pt x="336" y="321"/>
                </a:cubicBezTo>
                <a:cubicBezTo>
                  <a:pt x="369" y="321"/>
                  <a:pt x="395" y="347"/>
                  <a:pt x="395" y="380"/>
                </a:cubicBezTo>
                <a:close/>
                <a:moveTo>
                  <a:pt x="326" y="245"/>
                </a:moveTo>
                <a:cubicBezTo>
                  <a:pt x="326" y="205"/>
                  <a:pt x="293" y="172"/>
                  <a:pt x="253" y="172"/>
                </a:cubicBezTo>
                <a:cubicBezTo>
                  <a:pt x="213" y="172"/>
                  <a:pt x="181" y="205"/>
                  <a:pt x="181" y="245"/>
                </a:cubicBezTo>
                <a:cubicBezTo>
                  <a:pt x="181" y="285"/>
                  <a:pt x="213" y="317"/>
                  <a:pt x="253" y="317"/>
                </a:cubicBezTo>
                <a:cubicBezTo>
                  <a:pt x="293" y="317"/>
                  <a:pt x="326" y="285"/>
                  <a:pt x="326" y="245"/>
                </a:cubicBezTo>
                <a:close/>
                <a:moveTo>
                  <a:pt x="312" y="245"/>
                </a:moveTo>
                <a:cubicBezTo>
                  <a:pt x="312" y="277"/>
                  <a:pt x="285" y="303"/>
                  <a:pt x="253" y="303"/>
                </a:cubicBezTo>
                <a:cubicBezTo>
                  <a:pt x="221" y="303"/>
                  <a:pt x="195" y="277"/>
                  <a:pt x="195" y="245"/>
                </a:cubicBezTo>
                <a:cubicBezTo>
                  <a:pt x="195" y="212"/>
                  <a:pt x="221" y="186"/>
                  <a:pt x="253" y="186"/>
                </a:cubicBezTo>
                <a:cubicBezTo>
                  <a:pt x="285" y="186"/>
                  <a:pt x="312" y="212"/>
                  <a:pt x="312" y="245"/>
                </a:cubicBezTo>
                <a:close/>
                <a:moveTo>
                  <a:pt x="540" y="199"/>
                </a:moveTo>
                <a:cubicBezTo>
                  <a:pt x="540" y="159"/>
                  <a:pt x="507" y="127"/>
                  <a:pt x="467" y="127"/>
                </a:cubicBezTo>
                <a:cubicBezTo>
                  <a:pt x="427" y="127"/>
                  <a:pt x="395" y="159"/>
                  <a:pt x="395" y="199"/>
                </a:cubicBezTo>
                <a:cubicBezTo>
                  <a:pt x="395" y="239"/>
                  <a:pt x="427" y="272"/>
                  <a:pt x="467" y="272"/>
                </a:cubicBezTo>
                <a:cubicBezTo>
                  <a:pt x="507" y="272"/>
                  <a:pt x="540" y="239"/>
                  <a:pt x="540" y="199"/>
                </a:cubicBezTo>
                <a:close/>
                <a:moveTo>
                  <a:pt x="526" y="199"/>
                </a:moveTo>
                <a:cubicBezTo>
                  <a:pt x="526" y="231"/>
                  <a:pt x="499" y="258"/>
                  <a:pt x="467" y="258"/>
                </a:cubicBezTo>
                <a:cubicBezTo>
                  <a:pt x="435" y="258"/>
                  <a:pt x="409" y="231"/>
                  <a:pt x="409" y="199"/>
                </a:cubicBezTo>
                <a:cubicBezTo>
                  <a:pt x="409" y="167"/>
                  <a:pt x="435" y="141"/>
                  <a:pt x="467" y="141"/>
                </a:cubicBezTo>
                <a:cubicBezTo>
                  <a:pt x="499" y="141"/>
                  <a:pt x="526" y="167"/>
                  <a:pt x="526" y="1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20"/>
          <p:cNvSpPr/>
          <p:nvPr/>
        </p:nvSpPr>
        <p:spPr>
          <a:xfrm>
            <a:off x="911281" y="1302376"/>
            <a:ext cx="727200" cy="727200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solidFill>
            <a:srgbClr val="572A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sp>
        <p:nvSpPr>
          <p:cNvPr id="9" name="Freeform 108"/>
          <p:cNvSpPr>
            <a:spLocks noChangeArrowheads="1"/>
          </p:cNvSpPr>
          <p:nvPr/>
        </p:nvSpPr>
        <p:spPr bwMode="auto">
          <a:xfrm>
            <a:off x="1058068" y="1434207"/>
            <a:ext cx="439157" cy="460568"/>
          </a:xfrm>
          <a:custGeom>
            <a:avLst/>
            <a:gdLst>
              <a:gd name="T0" fmla="*/ 88 w 619"/>
              <a:gd name="T1" fmla="*/ 89 h 634"/>
              <a:gd name="T2" fmla="*/ 88 w 619"/>
              <a:gd name="T3" fmla="*/ 89 h 634"/>
              <a:gd name="T4" fmla="*/ 73 w 619"/>
              <a:gd name="T5" fmla="*/ 103 h 634"/>
              <a:gd name="T6" fmla="*/ 88 w 619"/>
              <a:gd name="T7" fmla="*/ 118 h 634"/>
              <a:gd name="T8" fmla="*/ 118 w 619"/>
              <a:gd name="T9" fmla="*/ 103 h 634"/>
              <a:gd name="T10" fmla="*/ 88 w 619"/>
              <a:gd name="T11" fmla="*/ 89 h 634"/>
              <a:gd name="T12" fmla="*/ 545 w 619"/>
              <a:gd name="T13" fmla="*/ 0 h 634"/>
              <a:gd name="T14" fmla="*/ 545 w 619"/>
              <a:gd name="T15" fmla="*/ 0 h 634"/>
              <a:gd name="T16" fmla="*/ 73 w 619"/>
              <a:gd name="T17" fmla="*/ 0 h 634"/>
              <a:gd name="T18" fmla="*/ 0 w 619"/>
              <a:gd name="T19" fmla="*/ 89 h 634"/>
              <a:gd name="T20" fmla="*/ 0 w 619"/>
              <a:gd name="T21" fmla="*/ 560 h 634"/>
              <a:gd name="T22" fmla="*/ 73 w 619"/>
              <a:gd name="T23" fmla="*/ 633 h 634"/>
              <a:gd name="T24" fmla="*/ 545 w 619"/>
              <a:gd name="T25" fmla="*/ 633 h 634"/>
              <a:gd name="T26" fmla="*/ 618 w 619"/>
              <a:gd name="T27" fmla="*/ 560 h 634"/>
              <a:gd name="T28" fmla="*/ 618 w 619"/>
              <a:gd name="T29" fmla="*/ 89 h 634"/>
              <a:gd name="T30" fmla="*/ 545 w 619"/>
              <a:gd name="T31" fmla="*/ 0 h 634"/>
              <a:gd name="T32" fmla="*/ 589 w 619"/>
              <a:gd name="T33" fmla="*/ 560 h 634"/>
              <a:gd name="T34" fmla="*/ 589 w 619"/>
              <a:gd name="T35" fmla="*/ 560 h 634"/>
              <a:gd name="T36" fmla="*/ 545 w 619"/>
              <a:gd name="T37" fmla="*/ 589 h 634"/>
              <a:gd name="T38" fmla="*/ 73 w 619"/>
              <a:gd name="T39" fmla="*/ 589 h 634"/>
              <a:gd name="T40" fmla="*/ 29 w 619"/>
              <a:gd name="T41" fmla="*/ 560 h 634"/>
              <a:gd name="T42" fmla="*/ 29 w 619"/>
              <a:gd name="T43" fmla="*/ 206 h 634"/>
              <a:gd name="T44" fmla="*/ 589 w 619"/>
              <a:gd name="T45" fmla="*/ 206 h 634"/>
              <a:gd name="T46" fmla="*/ 589 w 619"/>
              <a:gd name="T47" fmla="*/ 560 h 634"/>
              <a:gd name="T48" fmla="*/ 589 w 619"/>
              <a:gd name="T49" fmla="*/ 162 h 634"/>
              <a:gd name="T50" fmla="*/ 589 w 619"/>
              <a:gd name="T51" fmla="*/ 162 h 634"/>
              <a:gd name="T52" fmla="*/ 29 w 619"/>
              <a:gd name="T53" fmla="*/ 162 h 634"/>
              <a:gd name="T54" fmla="*/ 29 w 619"/>
              <a:gd name="T55" fmla="*/ 89 h 634"/>
              <a:gd name="T56" fmla="*/ 73 w 619"/>
              <a:gd name="T57" fmla="*/ 44 h 634"/>
              <a:gd name="T58" fmla="*/ 545 w 619"/>
              <a:gd name="T59" fmla="*/ 44 h 634"/>
              <a:gd name="T60" fmla="*/ 589 w 619"/>
              <a:gd name="T61" fmla="*/ 89 h 634"/>
              <a:gd name="T62" fmla="*/ 589 w 619"/>
              <a:gd name="T63" fmla="*/ 162 h 634"/>
              <a:gd name="T64" fmla="*/ 250 w 619"/>
              <a:gd name="T65" fmla="*/ 89 h 634"/>
              <a:gd name="T66" fmla="*/ 250 w 619"/>
              <a:gd name="T67" fmla="*/ 89 h 634"/>
              <a:gd name="T68" fmla="*/ 235 w 619"/>
              <a:gd name="T69" fmla="*/ 103 h 634"/>
              <a:gd name="T70" fmla="*/ 250 w 619"/>
              <a:gd name="T71" fmla="*/ 118 h 634"/>
              <a:gd name="T72" fmla="*/ 265 w 619"/>
              <a:gd name="T73" fmla="*/ 103 h 634"/>
              <a:gd name="T74" fmla="*/ 250 w 619"/>
              <a:gd name="T75" fmla="*/ 89 h 634"/>
              <a:gd name="T76" fmla="*/ 177 w 619"/>
              <a:gd name="T77" fmla="*/ 89 h 634"/>
              <a:gd name="T78" fmla="*/ 177 w 619"/>
              <a:gd name="T79" fmla="*/ 89 h 634"/>
              <a:gd name="T80" fmla="*/ 147 w 619"/>
              <a:gd name="T81" fmla="*/ 103 h 634"/>
              <a:gd name="T82" fmla="*/ 177 w 619"/>
              <a:gd name="T83" fmla="*/ 118 h 634"/>
              <a:gd name="T84" fmla="*/ 191 w 619"/>
              <a:gd name="T85" fmla="*/ 103 h 634"/>
              <a:gd name="T86" fmla="*/ 177 w 619"/>
              <a:gd name="T87" fmla="*/ 8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181"/>
          <p:cNvSpPr/>
          <p:nvPr/>
        </p:nvSpPr>
        <p:spPr>
          <a:xfrm>
            <a:off x="1677001" y="2131057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New notification algorithm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81"/>
          <p:cNvSpPr/>
          <p:nvPr/>
        </p:nvSpPr>
        <p:spPr>
          <a:xfrm>
            <a:off x="1677001" y="2408169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Statistical based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" name="Rectangle 181"/>
          <p:cNvSpPr/>
          <p:nvPr/>
        </p:nvSpPr>
        <p:spPr>
          <a:xfrm>
            <a:off x="1695418" y="1308751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Exploratory analysis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Rectangle 181"/>
          <p:cNvSpPr/>
          <p:nvPr/>
        </p:nvSpPr>
        <p:spPr>
          <a:xfrm>
            <a:off x="1695418" y="1585863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Characterization of historical data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ectangle 181"/>
          <p:cNvSpPr/>
          <p:nvPr/>
        </p:nvSpPr>
        <p:spPr>
          <a:xfrm>
            <a:off x="1677524" y="2894246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Courier waiting time decreased by ~40%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ectangle 181"/>
          <p:cNvSpPr/>
          <p:nvPr/>
        </p:nvSpPr>
        <p:spPr>
          <a:xfrm>
            <a:off x="1677524" y="3171358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Major overall improvements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Rectangle 181"/>
          <p:cNvSpPr/>
          <p:nvPr/>
        </p:nvSpPr>
        <p:spPr>
          <a:xfrm>
            <a:off x="1695418" y="3827067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Project duration: 3 months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891819" y="2902792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1003941" y="3014914"/>
            <a:ext cx="503999" cy="503999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255941" y="3049705"/>
            <a:ext cx="0" cy="21720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255941" y="3266914"/>
            <a:ext cx="11659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81"/>
          <p:cNvSpPr/>
          <p:nvPr/>
        </p:nvSpPr>
        <p:spPr>
          <a:xfrm>
            <a:off x="1695418" y="4123498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From exploratory analysis to deployment of new algorithm in production and tests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7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Small-term, agile projects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521270"/>
                </a:solidFill>
              </a:rPr>
              <a:t>How-to make them work</a:t>
            </a:r>
            <a:endParaRPr lang="en-US" dirty="0">
              <a:solidFill>
                <a:srgbClr val="52127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4006" y="2715475"/>
            <a:ext cx="4968000" cy="433182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6304" y="2788066"/>
            <a:ext cx="288000" cy="28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4304" y="2792880"/>
            <a:ext cx="2581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Fast prototyping process required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4006" y="3216860"/>
            <a:ext cx="4968000" cy="433182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66304" y="3289451"/>
            <a:ext cx="288000" cy="28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4304" y="3294265"/>
            <a:ext cx="4067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right tools: many out-the-shelf solutions would do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94006" y="3714229"/>
            <a:ext cx="4968000" cy="433182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66304" y="3786820"/>
            <a:ext cx="288000" cy="28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4304" y="3791634"/>
            <a:ext cx="46618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The right team: </a:t>
            </a:r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senior profiles &amp; cross </a:t>
            </a:r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functionality for the win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4006" y="2218106"/>
            <a:ext cx="4968000" cy="433182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66304" y="2290697"/>
            <a:ext cx="288000" cy="28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54304" y="2295511"/>
            <a:ext cx="45672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Communication is the key (product owner always in the loop)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4006" y="1720294"/>
            <a:ext cx="4968000" cy="433182"/>
          </a:xfrm>
          <a:prstGeom prst="round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466304" y="1792885"/>
            <a:ext cx="288000" cy="288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54304" y="1797699"/>
            <a:ext cx="4318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Clear/delimited goal (and be ready to modify it on the go)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550847" y="1727427"/>
            <a:ext cx="3163092" cy="2419984"/>
          </a:xfrm>
          <a:prstGeom prst="roundRect">
            <a:avLst>
              <a:gd name="adj" fmla="val 3279"/>
            </a:avLst>
          </a:prstGeom>
          <a:noFill/>
          <a:ln w="34925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98" y="2537114"/>
            <a:ext cx="952125" cy="9155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36205" y="1997793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“</a:t>
            </a:r>
            <a:r>
              <a:rPr lang="en-US" b="1" i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Size matters not</a:t>
            </a:r>
            <a:r>
              <a:rPr lang="en-US" b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”</a:t>
            </a:r>
            <a:endParaRPr lang="en-US" b="1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47461" y="3669210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- Master Yoda</a:t>
            </a:r>
            <a:endParaRPr lang="en-US" sz="1100" b="1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1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Uber case</a:t>
            </a:r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4668864" y="1073207"/>
            <a:ext cx="3456000" cy="276991"/>
          </a:xfrm>
          <a:prstGeom prst="rect">
            <a:avLst/>
          </a:prstGeom>
          <a:solidFill>
            <a:srgbClr val="572A79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Verdana"/>
                <a:cs typeface="Verdana"/>
              </a:rPr>
              <a:t>Quick facts</a:t>
            </a:r>
            <a:endParaRPr lang="en-US" sz="1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68864" y="1490607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2009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782496" y="1451801"/>
            <a:ext cx="22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Founded in 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68864" y="1776239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&gt;600 cities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782496" y="1718755"/>
            <a:ext cx="22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Operations in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68864" y="2068691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&gt;12000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82496" y="2008182"/>
            <a:ext cx="22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Employees 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68864" y="2355093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6.5 B$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782496" y="2313847"/>
            <a:ext cx="22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Revenues (in 2016)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9" y="1072093"/>
            <a:ext cx="2766580" cy="18153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57041" y="2643596"/>
            <a:ext cx="16482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Photo courtesy of Business </a:t>
            </a:r>
            <a:r>
              <a:rPr lang="en-US" sz="800" smtClean="0">
                <a:solidFill>
                  <a:schemeClr val="bg1"/>
                </a:solidFill>
              </a:rPr>
              <a:t>of Apps</a:t>
            </a:r>
            <a:endParaRPr lang="en-US" sz="8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68864" y="2638285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/>
              <a:t>40 M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82496" y="2603352"/>
            <a:ext cx="223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Riders (in 2016)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38669" y="3044747"/>
            <a:ext cx="6744755" cy="368673"/>
          </a:xfrm>
          <a:prstGeom prst="rect">
            <a:avLst/>
          </a:prstGeom>
          <a:solidFill>
            <a:srgbClr val="CA4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latin typeface="Verdana" charset="0"/>
                <a:ea typeface="Verdana" charset="0"/>
                <a:cs typeface="Verdana" charset="0"/>
              </a:rPr>
              <a:t>appetite comes eating</a:t>
            </a:r>
            <a:r>
              <a:rPr lang="is-IS" sz="1300" dirty="0" smtClean="0"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sz="13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388" y="3513342"/>
            <a:ext cx="2466267" cy="1541417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1338669" y="3532033"/>
            <a:ext cx="3569804" cy="276991"/>
          </a:xfrm>
          <a:prstGeom prst="rect">
            <a:avLst/>
          </a:prstGeom>
          <a:solidFill>
            <a:srgbClr val="572A79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200" b="1" dirty="0" err="1" smtClean="0">
                <a:solidFill>
                  <a:schemeClr val="bg1"/>
                </a:solidFill>
                <a:latin typeface="Verdana"/>
                <a:cs typeface="Verdana"/>
              </a:rPr>
              <a:t>UberEATS</a:t>
            </a:r>
            <a:endParaRPr lang="en-US" sz="1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40473" y="3898455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459301" y="3833990"/>
            <a:ext cx="34491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Mobile meal ordering service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40473" y="4204120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459301" y="4139655"/>
            <a:ext cx="354588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Launched in San Francisco (‘14)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40473" y="4505266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459301" y="4440801"/>
            <a:ext cx="34491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&gt;</a:t>
            </a:r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30 minutes delivery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40473" y="4813560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1459301" y="4749095"/>
            <a:ext cx="34491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5M downloads (Play Store)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7428969" y="2391776"/>
            <a:ext cx="996736" cy="849048"/>
          </a:xfrm>
          <a:prstGeom prst="cloudCallout">
            <a:avLst>
              <a:gd name="adj1" fmla="val -71215"/>
              <a:gd name="adj2" fmla="val 53134"/>
            </a:avLst>
          </a:prstGeom>
          <a:solidFill>
            <a:srgbClr val="CA4A9C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Freeform 128"/>
          <p:cNvSpPr>
            <a:spLocks noEditPoints="1"/>
          </p:cNvSpPr>
          <p:nvPr/>
        </p:nvSpPr>
        <p:spPr bwMode="auto">
          <a:xfrm>
            <a:off x="7755197" y="2587853"/>
            <a:ext cx="328228" cy="456894"/>
          </a:xfrm>
          <a:custGeom>
            <a:avLst/>
            <a:gdLst>
              <a:gd name="T0" fmla="*/ 438 w 445"/>
              <a:gd name="T1" fmla="*/ 57 h 553"/>
              <a:gd name="T2" fmla="*/ 388 w 445"/>
              <a:gd name="T3" fmla="*/ 57 h 553"/>
              <a:gd name="T4" fmla="*/ 388 w 445"/>
              <a:gd name="T5" fmla="*/ 7 h 553"/>
              <a:gd name="T6" fmla="*/ 381 w 445"/>
              <a:gd name="T7" fmla="*/ 0 h 553"/>
              <a:gd name="T8" fmla="*/ 7 w 445"/>
              <a:gd name="T9" fmla="*/ 0 h 553"/>
              <a:gd name="T10" fmla="*/ 0 w 445"/>
              <a:gd name="T11" fmla="*/ 7 h 553"/>
              <a:gd name="T12" fmla="*/ 0 w 445"/>
              <a:gd name="T13" fmla="*/ 489 h 553"/>
              <a:gd name="T14" fmla="*/ 7 w 445"/>
              <a:gd name="T15" fmla="*/ 496 h 553"/>
              <a:gd name="T16" fmla="*/ 57 w 445"/>
              <a:gd name="T17" fmla="*/ 496 h 553"/>
              <a:gd name="T18" fmla="*/ 57 w 445"/>
              <a:gd name="T19" fmla="*/ 546 h 553"/>
              <a:gd name="T20" fmla="*/ 64 w 445"/>
              <a:gd name="T21" fmla="*/ 553 h 553"/>
              <a:gd name="T22" fmla="*/ 438 w 445"/>
              <a:gd name="T23" fmla="*/ 553 h 553"/>
              <a:gd name="T24" fmla="*/ 445 w 445"/>
              <a:gd name="T25" fmla="*/ 546 h 553"/>
              <a:gd name="T26" fmla="*/ 445 w 445"/>
              <a:gd name="T27" fmla="*/ 64 h 553"/>
              <a:gd name="T28" fmla="*/ 438 w 445"/>
              <a:gd name="T29" fmla="*/ 57 h 553"/>
              <a:gd name="T30" fmla="*/ 14 w 445"/>
              <a:gd name="T31" fmla="*/ 14 h 553"/>
              <a:gd name="T32" fmla="*/ 374 w 445"/>
              <a:gd name="T33" fmla="*/ 14 h 553"/>
              <a:gd name="T34" fmla="*/ 374 w 445"/>
              <a:gd name="T35" fmla="*/ 482 h 553"/>
              <a:gd name="T36" fmla="*/ 14 w 445"/>
              <a:gd name="T37" fmla="*/ 482 h 553"/>
              <a:gd name="T38" fmla="*/ 14 w 445"/>
              <a:gd name="T39" fmla="*/ 14 h 553"/>
              <a:gd name="T40" fmla="*/ 431 w 445"/>
              <a:gd name="T41" fmla="*/ 539 h 553"/>
              <a:gd name="T42" fmla="*/ 71 w 445"/>
              <a:gd name="T43" fmla="*/ 539 h 553"/>
              <a:gd name="T44" fmla="*/ 71 w 445"/>
              <a:gd name="T45" fmla="*/ 496 h 553"/>
              <a:gd name="T46" fmla="*/ 381 w 445"/>
              <a:gd name="T47" fmla="*/ 496 h 553"/>
              <a:gd name="T48" fmla="*/ 388 w 445"/>
              <a:gd name="T49" fmla="*/ 489 h 553"/>
              <a:gd name="T50" fmla="*/ 388 w 445"/>
              <a:gd name="T51" fmla="*/ 71 h 553"/>
              <a:gd name="T52" fmla="*/ 431 w 445"/>
              <a:gd name="T53" fmla="*/ 71 h 553"/>
              <a:gd name="T54" fmla="*/ 431 w 445"/>
              <a:gd name="T55" fmla="*/ 539 h 553"/>
              <a:gd name="T56" fmla="*/ 75 w 445"/>
              <a:gd name="T57" fmla="*/ 335 h 553"/>
              <a:gd name="T58" fmla="*/ 75 w 445"/>
              <a:gd name="T59" fmla="*/ 325 h 553"/>
              <a:gd name="T60" fmla="*/ 145 w 445"/>
              <a:gd name="T61" fmla="*/ 256 h 553"/>
              <a:gd name="T62" fmla="*/ 155 w 445"/>
              <a:gd name="T63" fmla="*/ 256 h 553"/>
              <a:gd name="T64" fmla="*/ 194 w 445"/>
              <a:gd name="T65" fmla="*/ 295 h 553"/>
              <a:gd name="T66" fmla="*/ 288 w 445"/>
              <a:gd name="T67" fmla="*/ 201 h 553"/>
              <a:gd name="T68" fmla="*/ 210 w 445"/>
              <a:gd name="T69" fmla="*/ 201 h 553"/>
              <a:gd name="T70" fmla="*/ 203 w 445"/>
              <a:gd name="T71" fmla="*/ 194 h 553"/>
              <a:gd name="T72" fmla="*/ 210 w 445"/>
              <a:gd name="T73" fmla="*/ 187 h 553"/>
              <a:gd name="T74" fmla="*/ 304 w 445"/>
              <a:gd name="T75" fmla="*/ 187 h 553"/>
              <a:gd name="T76" fmla="*/ 310 w 445"/>
              <a:gd name="T77" fmla="*/ 189 h 553"/>
              <a:gd name="T78" fmla="*/ 310 w 445"/>
              <a:gd name="T79" fmla="*/ 189 h 553"/>
              <a:gd name="T80" fmla="*/ 311 w 445"/>
              <a:gd name="T81" fmla="*/ 196 h 553"/>
              <a:gd name="T82" fmla="*/ 311 w 445"/>
              <a:gd name="T83" fmla="*/ 288 h 553"/>
              <a:gd name="T84" fmla="*/ 304 w 445"/>
              <a:gd name="T85" fmla="*/ 295 h 553"/>
              <a:gd name="T86" fmla="*/ 297 w 445"/>
              <a:gd name="T87" fmla="*/ 288 h 553"/>
              <a:gd name="T88" fmla="*/ 297 w 445"/>
              <a:gd name="T89" fmla="*/ 211 h 553"/>
              <a:gd name="T90" fmla="*/ 199 w 445"/>
              <a:gd name="T91" fmla="*/ 310 h 553"/>
              <a:gd name="T92" fmla="*/ 189 w 445"/>
              <a:gd name="T93" fmla="*/ 310 h 553"/>
              <a:gd name="T94" fmla="*/ 150 w 445"/>
              <a:gd name="T95" fmla="*/ 271 h 553"/>
              <a:gd name="T96" fmla="*/ 85 w 445"/>
              <a:gd name="T97" fmla="*/ 335 h 553"/>
              <a:gd name="T98" fmla="*/ 80 w 445"/>
              <a:gd name="T99" fmla="*/ 337 h 553"/>
              <a:gd name="T100" fmla="*/ 75 w 445"/>
              <a:gd name="T101" fmla="*/ 335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45" h="553">
                <a:moveTo>
                  <a:pt x="438" y="57"/>
                </a:moveTo>
                <a:cubicBezTo>
                  <a:pt x="388" y="57"/>
                  <a:pt x="388" y="57"/>
                  <a:pt x="388" y="57"/>
                </a:cubicBezTo>
                <a:cubicBezTo>
                  <a:pt x="388" y="7"/>
                  <a:pt x="388" y="7"/>
                  <a:pt x="388" y="7"/>
                </a:cubicBezTo>
                <a:cubicBezTo>
                  <a:pt x="388" y="3"/>
                  <a:pt x="385" y="0"/>
                  <a:pt x="381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3"/>
                  <a:pt x="3" y="496"/>
                  <a:pt x="7" y="496"/>
                </a:cubicBezTo>
                <a:cubicBezTo>
                  <a:pt x="57" y="496"/>
                  <a:pt x="57" y="496"/>
                  <a:pt x="57" y="496"/>
                </a:cubicBezTo>
                <a:cubicBezTo>
                  <a:pt x="57" y="546"/>
                  <a:pt x="57" y="546"/>
                  <a:pt x="57" y="546"/>
                </a:cubicBezTo>
                <a:cubicBezTo>
                  <a:pt x="57" y="550"/>
                  <a:pt x="60" y="553"/>
                  <a:pt x="64" y="553"/>
                </a:cubicBezTo>
                <a:cubicBezTo>
                  <a:pt x="438" y="553"/>
                  <a:pt x="438" y="553"/>
                  <a:pt x="438" y="553"/>
                </a:cubicBezTo>
                <a:cubicBezTo>
                  <a:pt x="442" y="553"/>
                  <a:pt x="445" y="550"/>
                  <a:pt x="445" y="546"/>
                </a:cubicBezTo>
                <a:cubicBezTo>
                  <a:pt x="445" y="64"/>
                  <a:pt x="445" y="64"/>
                  <a:pt x="445" y="64"/>
                </a:cubicBezTo>
                <a:cubicBezTo>
                  <a:pt x="445" y="60"/>
                  <a:pt x="442" y="57"/>
                  <a:pt x="438" y="57"/>
                </a:cubicBezTo>
                <a:close/>
                <a:moveTo>
                  <a:pt x="14" y="14"/>
                </a:moveTo>
                <a:cubicBezTo>
                  <a:pt x="374" y="14"/>
                  <a:pt x="374" y="14"/>
                  <a:pt x="374" y="14"/>
                </a:cubicBezTo>
                <a:cubicBezTo>
                  <a:pt x="374" y="482"/>
                  <a:pt x="374" y="482"/>
                  <a:pt x="374" y="482"/>
                </a:cubicBezTo>
                <a:cubicBezTo>
                  <a:pt x="14" y="482"/>
                  <a:pt x="14" y="482"/>
                  <a:pt x="14" y="482"/>
                </a:cubicBezTo>
                <a:lnTo>
                  <a:pt x="14" y="14"/>
                </a:lnTo>
                <a:close/>
                <a:moveTo>
                  <a:pt x="431" y="539"/>
                </a:moveTo>
                <a:cubicBezTo>
                  <a:pt x="71" y="539"/>
                  <a:pt x="71" y="539"/>
                  <a:pt x="71" y="539"/>
                </a:cubicBezTo>
                <a:cubicBezTo>
                  <a:pt x="71" y="496"/>
                  <a:pt x="71" y="496"/>
                  <a:pt x="71" y="496"/>
                </a:cubicBezTo>
                <a:cubicBezTo>
                  <a:pt x="381" y="496"/>
                  <a:pt x="381" y="496"/>
                  <a:pt x="381" y="496"/>
                </a:cubicBezTo>
                <a:cubicBezTo>
                  <a:pt x="385" y="496"/>
                  <a:pt x="388" y="493"/>
                  <a:pt x="388" y="489"/>
                </a:cubicBezTo>
                <a:cubicBezTo>
                  <a:pt x="388" y="71"/>
                  <a:pt x="388" y="71"/>
                  <a:pt x="388" y="71"/>
                </a:cubicBezTo>
                <a:cubicBezTo>
                  <a:pt x="431" y="71"/>
                  <a:pt x="431" y="71"/>
                  <a:pt x="431" y="71"/>
                </a:cubicBezTo>
                <a:lnTo>
                  <a:pt x="431" y="539"/>
                </a:lnTo>
                <a:close/>
                <a:moveTo>
                  <a:pt x="75" y="335"/>
                </a:moveTo>
                <a:cubicBezTo>
                  <a:pt x="72" y="333"/>
                  <a:pt x="72" y="328"/>
                  <a:pt x="75" y="325"/>
                </a:cubicBezTo>
                <a:cubicBezTo>
                  <a:pt x="145" y="256"/>
                  <a:pt x="145" y="256"/>
                  <a:pt x="145" y="256"/>
                </a:cubicBezTo>
                <a:cubicBezTo>
                  <a:pt x="147" y="253"/>
                  <a:pt x="152" y="253"/>
                  <a:pt x="155" y="256"/>
                </a:cubicBezTo>
                <a:cubicBezTo>
                  <a:pt x="194" y="295"/>
                  <a:pt x="194" y="295"/>
                  <a:pt x="194" y="295"/>
                </a:cubicBezTo>
                <a:cubicBezTo>
                  <a:pt x="288" y="201"/>
                  <a:pt x="288" y="201"/>
                  <a:pt x="288" y="201"/>
                </a:cubicBezTo>
                <a:cubicBezTo>
                  <a:pt x="210" y="201"/>
                  <a:pt x="210" y="201"/>
                  <a:pt x="210" y="201"/>
                </a:cubicBezTo>
                <a:cubicBezTo>
                  <a:pt x="207" y="201"/>
                  <a:pt x="203" y="198"/>
                  <a:pt x="203" y="194"/>
                </a:cubicBezTo>
                <a:cubicBezTo>
                  <a:pt x="203" y="190"/>
                  <a:pt x="207" y="187"/>
                  <a:pt x="210" y="187"/>
                </a:cubicBezTo>
                <a:cubicBezTo>
                  <a:pt x="304" y="187"/>
                  <a:pt x="304" y="187"/>
                  <a:pt x="304" y="187"/>
                </a:cubicBezTo>
                <a:cubicBezTo>
                  <a:pt x="306" y="187"/>
                  <a:pt x="308" y="188"/>
                  <a:pt x="310" y="189"/>
                </a:cubicBezTo>
                <a:cubicBezTo>
                  <a:pt x="310" y="189"/>
                  <a:pt x="310" y="189"/>
                  <a:pt x="310" y="189"/>
                </a:cubicBezTo>
                <a:cubicBezTo>
                  <a:pt x="312" y="191"/>
                  <a:pt x="312" y="194"/>
                  <a:pt x="311" y="196"/>
                </a:cubicBezTo>
                <a:cubicBezTo>
                  <a:pt x="311" y="288"/>
                  <a:pt x="311" y="288"/>
                  <a:pt x="311" y="288"/>
                </a:cubicBezTo>
                <a:cubicBezTo>
                  <a:pt x="311" y="292"/>
                  <a:pt x="308" y="295"/>
                  <a:pt x="304" y="295"/>
                </a:cubicBezTo>
                <a:cubicBezTo>
                  <a:pt x="301" y="295"/>
                  <a:pt x="297" y="292"/>
                  <a:pt x="297" y="288"/>
                </a:cubicBezTo>
                <a:cubicBezTo>
                  <a:pt x="297" y="211"/>
                  <a:pt x="297" y="211"/>
                  <a:pt x="297" y="211"/>
                </a:cubicBezTo>
                <a:cubicBezTo>
                  <a:pt x="199" y="310"/>
                  <a:pt x="199" y="310"/>
                  <a:pt x="199" y="310"/>
                </a:cubicBezTo>
                <a:cubicBezTo>
                  <a:pt x="196" y="313"/>
                  <a:pt x="192" y="313"/>
                  <a:pt x="189" y="310"/>
                </a:cubicBezTo>
                <a:cubicBezTo>
                  <a:pt x="150" y="271"/>
                  <a:pt x="150" y="271"/>
                  <a:pt x="150" y="271"/>
                </a:cubicBezTo>
                <a:cubicBezTo>
                  <a:pt x="85" y="335"/>
                  <a:pt x="85" y="335"/>
                  <a:pt x="85" y="335"/>
                </a:cubicBezTo>
                <a:cubicBezTo>
                  <a:pt x="84" y="337"/>
                  <a:pt x="82" y="337"/>
                  <a:pt x="80" y="337"/>
                </a:cubicBezTo>
                <a:cubicBezTo>
                  <a:pt x="78" y="337"/>
                  <a:pt x="76" y="337"/>
                  <a:pt x="75" y="3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012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62" t="75802" r="2639" b="4785"/>
          <a:stretch/>
        </p:blipFill>
        <p:spPr>
          <a:xfrm>
            <a:off x="8197554" y="1063356"/>
            <a:ext cx="823662" cy="1266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7669" y="2680984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9E508F"/>
                </a:solidFill>
                <a:latin typeface="Verdana" charset="0"/>
                <a:ea typeface="Verdana" charset="0"/>
                <a:cs typeface="Verdana" charset="0"/>
              </a:rPr>
              <a:t>THANK YOU</a:t>
            </a:r>
            <a:endParaRPr lang="en-US" sz="2000" b="1" dirty="0">
              <a:solidFill>
                <a:srgbClr val="9E508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627" y="3513083"/>
            <a:ext cx="26212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Pierdomenico Fiadino, PhD </a:t>
            </a:r>
          </a:p>
          <a:p>
            <a:r>
              <a:rPr lang="en-US" sz="1100" dirty="0" err="1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</a:t>
            </a:r>
            <a:r>
              <a:rPr lang="en-US" sz="1100" dirty="0" err="1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ierdomenico.fiadino@eurecat.org</a:t>
            </a:r>
            <a:endParaRPr lang="en-US" sz="1100" dirty="0" smtClean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11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http://</a:t>
            </a:r>
            <a:r>
              <a:rPr lang="en-US" sz="1100" dirty="0" err="1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fiadino.org</a:t>
            </a:r>
            <a:endParaRPr lang="en-US" sz="1100" dirty="0" smtClean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Uber: big A.I. investments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343729" y="2855407"/>
            <a:ext cx="2516615" cy="2239511"/>
            <a:chOff x="2658319" y="3610960"/>
            <a:chExt cx="3728954" cy="3225123"/>
          </a:xfrm>
        </p:grpSpPr>
        <p:sp>
          <p:nvSpPr>
            <p:cNvPr id="6" name="TextBox 5"/>
            <p:cNvSpPr txBox="1"/>
            <p:nvPr/>
          </p:nvSpPr>
          <p:spPr>
            <a:xfrm>
              <a:off x="2840953" y="6471389"/>
              <a:ext cx="3546320" cy="364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source: </a:t>
              </a:r>
              <a:r>
                <a:rPr lang="en-US" sz="800" b="1" dirty="0" err="1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eng.uber.com</a:t>
              </a:r>
              <a:r>
                <a:rPr lang="en-US" sz="800" b="1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/</a:t>
              </a:r>
              <a:r>
                <a:rPr lang="en-US" sz="800" b="1" dirty="0" err="1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Courier New" charset="0"/>
                  <a:ea typeface="Courier New" charset="0"/>
                  <a:cs typeface="Courier New" charset="0"/>
                </a:rPr>
                <a:t>michelangelo</a:t>
              </a:r>
              <a:endParaRPr lang="en-US" sz="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24" r="-18"/>
            <a:stretch/>
          </p:blipFill>
          <p:spPr>
            <a:xfrm>
              <a:off x="4520160" y="3610960"/>
              <a:ext cx="1658648" cy="2880000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292582" y="5727069"/>
              <a:ext cx="369751" cy="295777"/>
            </a:xfrm>
            <a:prstGeom prst="rightArrow">
              <a:avLst>
                <a:gd name="adj1" fmla="val 50000"/>
                <a:gd name="adj2" fmla="val 66532"/>
              </a:avLst>
            </a:prstGeom>
            <a:solidFill>
              <a:srgbClr val="B75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" r="61300"/>
            <a:stretch/>
          </p:blipFill>
          <p:spPr>
            <a:xfrm>
              <a:off x="2658319" y="3610960"/>
              <a:ext cx="1658648" cy="2880000"/>
            </a:xfrm>
            <a:prstGeom prst="rect">
              <a:avLst/>
            </a:prstGeom>
          </p:spPr>
        </p:pic>
        <p:sp>
          <p:nvSpPr>
            <p:cNvPr id="10" name="Right Arrow 9"/>
            <p:cNvSpPr/>
            <p:nvPr/>
          </p:nvSpPr>
          <p:spPr>
            <a:xfrm rot="10800000">
              <a:off x="4119899" y="5283340"/>
              <a:ext cx="369751" cy="295777"/>
            </a:xfrm>
            <a:prstGeom prst="rightArrow">
              <a:avLst>
                <a:gd name="adj1" fmla="val 50000"/>
                <a:gd name="adj2" fmla="val 69838"/>
              </a:avLst>
            </a:prstGeom>
            <a:solidFill>
              <a:srgbClr val="B75F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6"/>
          <p:cNvSpPr txBox="1"/>
          <p:nvPr/>
        </p:nvSpPr>
        <p:spPr>
          <a:xfrm>
            <a:off x="4874037" y="1169459"/>
            <a:ext cx="3456000" cy="276991"/>
          </a:xfrm>
          <a:prstGeom prst="rect">
            <a:avLst/>
          </a:prstGeom>
          <a:solidFill>
            <a:srgbClr val="C94B9C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Verdana"/>
                <a:cs typeface="Verdana"/>
              </a:rPr>
              <a:t> Michelangelo</a:t>
            </a:r>
            <a:endParaRPr lang="en-US" sz="1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2" y="1169459"/>
            <a:ext cx="3411885" cy="16278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74037" y="1554533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4874037" y="1840165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997294" y="1801931"/>
            <a:ext cx="324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State-of-the-art technologies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74037" y="2132617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7294" y="2091358"/>
            <a:ext cx="324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HDFS, Spark, TensorFlow, </a:t>
            </a:r>
            <a:r>
              <a:rPr lang="is-I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…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74037" y="2424063"/>
            <a:ext cx="3456000" cy="241455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4997294" y="2382804"/>
            <a:ext cx="324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AI Labs </a:t>
            </a:r>
            <a:r>
              <a:rPr lang="en-US" sz="1100" dirty="0" smtClean="0">
                <a:solidFill>
                  <a:schemeClr val="tx1">
                    <a:lumMod val="7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(Seattle, 3000+ engineers)</a:t>
            </a:r>
            <a:endParaRPr lang="en-US" sz="1100" dirty="0">
              <a:solidFill>
                <a:schemeClr val="tx1">
                  <a:lumMod val="75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65283" y="3611041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5"/>
          <p:cNvSpPr>
            <a:spLocks noEditPoints="1"/>
          </p:cNvSpPr>
          <p:nvPr/>
        </p:nvSpPr>
        <p:spPr bwMode="auto">
          <a:xfrm>
            <a:off x="1141778" y="3740296"/>
            <a:ext cx="379639" cy="403001"/>
          </a:xfrm>
          <a:custGeom>
            <a:avLst/>
            <a:gdLst>
              <a:gd name="T0" fmla="*/ 417 w 554"/>
              <a:gd name="T1" fmla="*/ 228 h 588"/>
              <a:gd name="T2" fmla="*/ 368 w 554"/>
              <a:gd name="T3" fmla="*/ 128 h 588"/>
              <a:gd name="T4" fmla="*/ 390 w 554"/>
              <a:gd name="T5" fmla="*/ 69 h 588"/>
              <a:gd name="T6" fmla="*/ 397 w 554"/>
              <a:gd name="T7" fmla="*/ 7 h 588"/>
              <a:gd name="T8" fmla="*/ 158 w 554"/>
              <a:gd name="T9" fmla="*/ 0 h 588"/>
              <a:gd name="T10" fmla="*/ 151 w 554"/>
              <a:gd name="T11" fmla="*/ 62 h 588"/>
              <a:gd name="T12" fmla="*/ 186 w 554"/>
              <a:gd name="T13" fmla="*/ 69 h 588"/>
              <a:gd name="T14" fmla="*/ 140 w 554"/>
              <a:gd name="T15" fmla="*/ 223 h 588"/>
              <a:gd name="T16" fmla="*/ 24 w 554"/>
              <a:gd name="T17" fmla="*/ 459 h 588"/>
              <a:gd name="T18" fmla="*/ 70 w 554"/>
              <a:gd name="T19" fmla="*/ 588 h 588"/>
              <a:gd name="T20" fmla="*/ 540 w 554"/>
              <a:gd name="T21" fmla="*/ 564 h 588"/>
              <a:gd name="T22" fmla="*/ 165 w 554"/>
              <a:gd name="T23" fmla="*/ 14 h 588"/>
              <a:gd name="T24" fmla="*/ 383 w 554"/>
              <a:gd name="T25" fmla="*/ 55 h 588"/>
              <a:gd name="T26" fmla="*/ 193 w 554"/>
              <a:gd name="T27" fmla="*/ 55 h 588"/>
              <a:gd name="T28" fmla="*/ 165 w 554"/>
              <a:gd name="T29" fmla="*/ 14 h 588"/>
              <a:gd name="T30" fmla="*/ 200 w 554"/>
              <a:gd name="T31" fmla="*/ 129 h 588"/>
              <a:gd name="T32" fmla="*/ 354 w 554"/>
              <a:gd name="T33" fmla="*/ 69 h 588"/>
              <a:gd name="T34" fmla="*/ 355 w 554"/>
              <a:gd name="T35" fmla="*/ 133 h 588"/>
              <a:gd name="T36" fmla="*/ 366 w 554"/>
              <a:gd name="T37" fmla="*/ 243 h 588"/>
              <a:gd name="T38" fmla="*/ 321 w 554"/>
              <a:gd name="T39" fmla="*/ 221 h 588"/>
              <a:gd name="T40" fmla="*/ 316 w 554"/>
              <a:gd name="T41" fmla="*/ 224 h 588"/>
              <a:gd name="T42" fmla="*/ 238 w 554"/>
              <a:gd name="T43" fmla="*/ 224 h 588"/>
              <a:gd name="T44" fmla="*/ 188 w 554"/>
              <a:gd name="T45" fmla="*/ 243 h 588"/>
              <a:gd name="T46" fmla="*/ 200 w 554"/>
              <a:gd name="T47" fmla="*/ 133 h 588"/>
              <a:gd name="T48" fmla="*/ 484 w 554"/>
              <a:gd name="T49" fmla="*/ 574 h 588"/>
              <a:gd name="T50" fmla="*/ 26 w 554"/>
              <a:gd name="T51" fmla="*/ 557 h 588"/>
              <a:gd name="T52" fmla="*/ 147 w 554"/>
              <a:gd name="T53" fmla="*/ 241 h 588"/>
              <a:gd name="T54" fmla="*/ 233 w 554"/>
              <a:gd name="T55" fmla="*/ 239 h 588"/>
              <a:gd name="T56" fmla="*/ 321 w 554"/>
              <a:gd name="T57" fmla="*/ 239 h 588"/>
              <a:gd name="T58" fmla="*/ 366 w 554"/>
              <a:gd name="T59" fmla="*/ 257 h 588"/>
              <a:gd name="T60" fmla="*/ 517 w 554"/>
              <a:gd name="T61" fmla="*/ 464 h 588"/>
              <a:gd name="T62" fmla="*/ 222 w 554"/>
              <a:gd name="T63" fmla="*/ 384 h 588"/>
              <a:gd name="T64" fmla="*/ 222 w 554"/>
              <a:gd name="T65" fmla="*/ 470 h 588"/>
              <a:gd name="T66" fmla="*/ 222 w 554"/>
              <a:gd name="T67" fmla="*/ 384 h 588"/>
              <a:gd name="T68" fmla="*/ 193 w 554"/>
              <a:gd name="T69" fmla="*/ 427 h 588"/>
              <a:gd name="T70" fmla="*/ 250 w 554"/>
              <a:gd name="T71" fmla="*/ 427 h 588"/>
              <a:gd name="T72" fmla="*/ 352 w 554"/>
              <a:gd name="T73" fmla="*/ 314 h 588"/>
              <a:gd name="T74" fmla="*/ 352 w 554"/>
              <a:gd name="T75" fmla="*/ 434 h 588"/>
              <a:gd name="T76" fmla="*/ 352 w 554"/>
              <a:gd name="T77" fmla="*/ 314 h 588"/>
              <a:gd name="T78" fmla="*/ 306 w 554"/>
              <a:gd name="T79" fmla="*/ 374 h 588"/>
              <a:gd name="T80" fmla="*/ 398 w 554"/>
              <a:gd name="T81" fmla="*/ 374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54" h="588">
                <a:moveTo>
                  <a:pt x="530" y="458"/>
                </a:moveTo>
                <a:cubicBezTo>
                  <a:pt x="417" y="228"/>
                  <a:pt x="417" y="228"/>
                  <a:pt x="417" y="228"/>
                </a:cubicBezTo>
                <a:cubicBezTo>
                  <a:pt x="417" y="226"/>
                  <a:pt x="416" y="224"/>
                  <a:pt x="414" y="223"/>
                </a:cubicBezTo>
                <a:cubicBezTo>
                  <a:pt x="368" y="128"/>
                  <a:pt x="368" y="128"/>
                  <a:pt x="368" y="128"/>
                </a:cubicBezTo>
                <a:cubicBezTo>
                  <a:pt x="368" y="69"/>
                  <a:pt x="368" y="69"/>
                  <a:pt x="368" y="69"/>
                </a:cubicBezTo>
                <a:cubicBezTo>
                  <a:pt x="390" y="69"/>
                  <a:pt x="390" y="69"/>
                  <a:pt x="390" y="69"/>
                </a:cubicBezTo>
                <a:cubicBezTo>
                  <a:pt x="394" y="69"/>
                  <a:pt x="397" y="66"/>
                  <a:pt x="397" y="62"/>
                </a:cubicBezTo>
                <a:cubicBezTo>
                  <a:pt x="397" y="7"/>
                  <a:pt x="397" y="7"/>
                  <a:pt x="397" y="7"/>
                </a:cubicBezTo>
                <a:cubicBezTo>
                  <a:pt x="397" y="3"/>
                  <a:pt x="394" y="0"/>
                  <a:pt x="390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4" y="0"/>
                  <a:pt x="151" y="3"/>
                  <a:pt x="151" y="7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51" y="66"/>
                  <a:pt x="154" y="69"/>
                  <a:pt x="158" y="69"/>
                </a:cubicBezTo>
                <a:cubicBezTo>
                  <a:pt x="186" y="69"/>
                  <a:pt x="186" y="69"/>
                  <a:pt x="186" y="69"/>
                </a:cubicBezTo>
                <a:cubicBezTo>
                  <a:pt x="186" y="128"/>
                  <a:pt x="186" y="128"/>
                  <a:pt x="186" y="128"/>
                </a:cubicBezTo>
                <a:cubicBezTo>
                  <a:pt x="140" y="223"/>
                  <a:pt x="140" y="223"/>
                  <a:pt x="140" y="223"/>
                </a:cubicBezTo>
                <a:cubicBezTo>
                  <a:pt x="138" y="224"/>
                  <a:pt x="137" y="226"/>
                  <a:pt x="137" y="228"/>
                </a:cubicBezTo>
                <a:cubicBezTo>
                  <a:pt x="24" y="459"/>
                  <a:pt x="24" y="459"/>
                  <a:pt x="24" y="459"/>
                </a:cubicBezTo>
                <a:cubicBezTo>
                  <a:pt x="3" y="507"/>
                  <a:pt x="0" y="543"/>
                  <a:pt x="14" y="564"/>
                </a:cubicBezTo>
                <a:cubicBezTo>
                  <a:pt x="25" y="580"/>
                  <a:pt x="43" y="588"/>
                  <a:pt x="70" y="588"/>
                </a:cubicBezTo>
                <a:cubicBezTo>
                  <a:pt x="484" y="588"/>
                  <a:pt x="484" y="588"/>
                  <a:pt x="484" y="588"/>
                </a:cubicBezTo>
                <a:cubicBezTo>
                  <a:pt x="511" y="588"/>
                  <a:pt x="530" y="580"/>
                  <a:pt x="540" y="564"/>
                </a:cubicBezTo>
                <a:cubicBezTo>
                  <a:pt x="554" y="543"/>
                  <a:pt x="551" y="507"/>
                  <a:pt x="530" y="458"/>
                </a:cubicBezTo>
                <a:close/>
                <a:moveTo>
                  <a:pt x="165" y="14"/>
                </a:moveTo>
                <a:cubicBezTo>
                  <a:pt x="383" y="14"/>
                  <a:pt x="383" y="14"/>
                  <a:pt x="383" y="14"/>
                </a:cubicBezTo>
                <a:cubicBezTo>
                  <a:pt x="383" y="55"/>
                  <a:pt x="383" y="55"/>
                  <a:pt x="383" y="55"/>
                </a:cubicBezTo>
                <a:cubicBezTo>
                  <a:pt x="361" y="55"/>
                  <a:pt x="361" y="55"/>
                  <a:pt x="361" y="55"/>
                </a:cubicBezTo>
                <a:cubicBezTo>
                  <a:pt x="193" y="55"/>
                  <a:pt x="193" y="55"/>
                  <a:pt x="193" y="55"/>
                </a:cubicBezTo>
                <a:cubicBezTo>
                  <a:pt x="165" y="55"/>
                  <a:pt x="165" y="55"/>
                  <a:pt x="165" y="55"/>
                </a:cubicBezTo>
                <a:lnTo>
                  <a:pt x="165" y="14"/>
                </a:lnTo>
                <a:close/>
                <a:moveTo>
                  <a:pt x="200" y="133"/>
                </a:moveTo>
                <a:cubicBezTo>
                  <a:pt x="200" y="132"/>
                  <a:pt x="200" y="131"/>
                  <a:pt x="200" y="129"/>
                </a:cubicBezTo>
                <a:cubicBezTo>
                  <a:pt x="200" y="69"/>
                  <a:pt x="200" y="69"/>
                  <a:pt x="200" y="69"/>
                </a:cubicBezTo>
                <a:cubicBezTo>
                  <a:pt x="354" y="69"/>
                  <a:pt x="354" y="69"/>
                  <a:pt x="354" y="69"/>
                </a:cubicBezTo>
                <a:cubicBezTo>
                  <a:pt x="354" y="129"/>
                  <a:pt x="354" y="129"/>
                  <a:pt x="354" y="129"/>
                </a:cubicBezTo>
                <a:cubicBezTo>
                  <a:pt x="354" y="131"/>
                  <a:pt x="354" y="132"/>
                  <a:pt x="355" y="133"/>
                </a:cubicBezTo>
                <a:cubicBezTo>
                  <a:pt x="401" y="228"/>
                  <a:pt x="401" y="228"/>
                  <a:pt x="401" y="228"/>
                </a:cubicBezTo>
                <a:cubicBezTo>
                  <a:pt x="392" y="238"/>
                  <a:pt x="379" y="243"/>
                  <a:pt x="366" y="243"/>
                </a:cubicBezTo>
                <a:cubicBezTo>
                  <a:pt x="350" y="243"/>
                  <a:pt x="336" y="237"/>
                  <a:pt x="327" y="224"/>
                </a:cubicBezTo>
                <a:cubicBezTo>
                  <a:pt x="326" y="222"/>
                  <a:pt x="324" y="221"/>
                  <a:pt x="321" y="221"/>
                </a:cubicBezTo>
                <a:cubicBezTo>
                  <a:pt x="321" y="221"/>
                  <a:pt x="321" y="221"/>
                  <a:pt x="321" y="221"/>
                </a:cubicBezTo>
                <a:cubicBezTo>
                  <a:pt x="319" y="221"/>
                  <a:pt x="317" y="222"/>
                  <a:pt x="316" y="224"/>
                </a:cubicBezTo>
                <a:cubicBezTo>
                  <a:pt x="307" y="236"/>
                  <a:pt x="292" y="243"/>
                  <a:pt x="277" y="243"/>
                </a:cubicBezTo>
                <a:cubicBezTo>
                  <a:pt x="262" y="243"/>
                  <a:pt x="247" y="236"/>
                  <a:pt x="238" y="224"/>
                </a:cubicBezTo>
                <a:cubicBezTo>
                  <a:pt x="236" y="220"/>
                  <a:pt x="230" y="220"/>
                  <a:pt x="227" y="224"/>
                </a:cubicBezTo>
                <a:cubicBezTo>
                  <a:pt x="218" y="236"/>
                  <a:pt x="204" y="243"/>
                  <a:pt x="188" y="243"/>
                </a:cubicBezTo>
                <a:cubicBezTo>
                  <a:pt x="175" y="243"/>
                  <a:pt x="162" y="238"/>
                  <a:pt x="153" y="228"/>
                </a:cubicBezTo>
                <a:lnTo>
                  <a:pt x="200" y="133"/>
                </a:lnTo>
                <a:close/>
                <a:moveTo>
                  <a:pt x="528" y="557"/>
                </a:moveTo>
                <a:cubicBezTo>
                  <a:pt x="521" y="568"/>
                  <a:pt x="506" y="574"/>
                  <a:pt x="484" y="574"/>
                </a:cubicBezTo>
                <a:cubicBezTo>
                  <a:pt x="70" y="574"/>
                  <a:pt x="70" y="574"/>
                  <a:pt x="70" y="574"/>
                </a:cubicBezTo>
                <a:cubicBezTo>
                  <a:pt x="48" y="574"/>
                  <a:pt x="34" y="568"/>
                  <a:pt x="26" y="557"/>
                </a:cubicBezTo>
                <a:cubicBezTo>
                  <a:pt x="15" y="539"/>
                  <a:pt x="18" y="507"/>
                  <a:pt x="37" y="465"/>
                </a:cubicBezTo>
                <a:cubicBezTo>
                  <a:pt x="147" y="241"/>
                  <a:pt x="147" y="241"/>
                  <a:pt x="147" y="241"/>
                </a:cubicBezTo>
                <a:cubicBezTo>
                  <a:pt x="158" y="251"/>
                  <a:pt x="173" y="257"/>
                  <a:pt x="188" y="257"/>
                </a:cubicBezTo>
                <a:cubicBezTo>
                  <a:pt x="205" y="257"/>
                  <a:pt x="221" y="251"/>
                  <a:pt x="233" y="239"/>
                </a:cubicBezTo>
                <a:cubicBezTo>
                  <a:pt x="244" y="251"/>
                  <a:pt x="260" y="257"/>
                  <a:pt x="277" y="257"/>
                </a:cubicBezTo>
                <a:cubicBezTo>
                  <a:pt x="294" y="257"/>
                  <a:pt x="310" y="251"/>
                  <a:pt x="321" y="239"/>
                </a:cubicBezTo>
                <a:cubicBezTo>
                  <a:pt x="333" y="251"/>
                  <a:pt x="348" y="257"/>
                  <a:pt x="365" y="257"/>
                </a:cubicBezTo>
                <a:cubicBezTo>
                  <a:pt x="365" y="257"/>
                  <a:pt x="366" y="257"/>
                  <a:pt x="366" y="257"/>
                </a:cubicBezTo>
                <a:cubicBezTo>
                  <a:pt x="382" y="257"/>
                  <a:pt x="396" y="251"/>
                  <a:pt x="408" y="241"/>
                </a:cubicBezTo>
                <a:cubicBezTo>
                  <a:pt x="517" y="464"/>
                  <a:pt x="517" y="464"/>
                  <a:pt x="517" y="464"/>
                </a:cubicBezTo>
                <a:cubicBezTo>
                  <a:pt x="536" y="507"/>
                  <a:pt x="540" y="539"/>
                  <a:pt x="528" y="557"/>
                </a:cubicBezTo>
                <a:close/>
                <a:moveTo>
                  <a:pt x="222" y="384"/>
                </a:moveTo>
                <a:cubicBezTo>
                  <a:pt x="198" y="384"/>
                  <a:pt x="179" y="403"/>
                  <a:pt x="179" y="427"/>
                </a:cubicBezTo>
                <a:cubicBezTo>
                  <a:pt x="179" y="450"/>
                  <a:pt x="198" y="470"/>
                  <a:pt x="222" y="470"/>
                </a:cubicBezTo>
                <a:cubicBezTo>
                  <a:pt x="245" y="470"/>
                  <a:pt x="264" y="450"/>
                  <a:pt x="264" y="427"/>
                </a:cubicBezTo>
                <a:cubicBezTo>
                  <a:pt x="264" y="403"/>
                  <a:pt x="245" y="384"/>
                  <a:pt x="222" y="384"/>
                </a:cubicBezTo>
                <a:close/>
                <a:moveTo>
                  <a:pt x="222" y="456"/>
                </a:moveTo>
                <a:cubicBezTo>
                  <a:pt x="206" y="456"/>
                  <a:pt x="193" y="443"/>
                  <a:pt x="193" y="427"/>
                </a:cubicBezTo>
                <a:cubicBezTo>
                  <a:pt x="193" y="411"/>
                  <a:pt x="206" y="398"/>
                  <a:pt x="222" y="398"/>
                </a:cubicBezTo>
                <a:cubicBezTo>
                  <a:pt x="238" y="398"/>
                  <a:pt x="250" y="411"/>
                  <a:pt x="250" y="427"/>
                </a:cubicBezTo>
                <a:cubicBezTo>
                  <a:pt x="250" y="443"/>
                  <a:pt x="238" y="456"/>
                  <a:pt x="222" y="456"/>
                </a:cubicBezTo>
                <a:close/>
                <a:moveTo>
                  <a:pt x="352" y="314"/>
                </a:moveTo>
                <a:cubicBezTo>
                  <a:pt x="319" y="314"/>
                  <a:pt x="292" y="341"/>
                  <a:pt x="292" y="374"/>
                </a:cubicBezTo>
                <a:cubicBezTo>
                  <a:pt x="292" y="407"/>
                  <a:pt x="319" y="434"/>
                  <a:pt x="352" y="434"/>
                </a:cubicBezTo>
                <a:cubicBezTo>
                  <a:pt x="385" y="434"/>
                  <a:pt x="412" y="407"/>
                  <a:pt x="412" y="374"/>
                </a:cubicBezTo>
                <a:cubicBezTo>
                  <a:pt x="412" y="341"/>
                  <a:pt x="385" y="314"/>
                  <a:pt x="352" y="314"/>
                </a:cubicBezTo>
                <a:close/>
                <a:moveTo>
                  <a:pt x="352" y="420"/>
                </a:moveTo>
                <a:cubicBezTo>
                  <a:pt x="327" y="420"/>
                  <a:pt x="306" y="400"/>
                  <a:pt x="306" y="374"/>
                </a:cubicBezTo>
                <a:cubicBezTo>
                  <a:pt x="306" y="349"/>
                  <a:pt x="327" y="328"/>
                  <a:pt x="352" y="328"/>
                </a:cubicBezTo>
                <a:cubicBezTo>
                  <a:pt x="378" y="328"/>
                  <a:pt x="398" y="349"/>
                  <a:pt x="398" y="374"/>
                </a:cubicBezTo>
                <a:cubicBezTo>
                  <a:pt x="398" y="400"/>
                  <a:pt x="378" y="420"/>
                  <a:pt x="352" y="4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ight Arrow 14"/>
          <p:cNvSpPr/>
          <p:nvPr/>
        </p:nvSpPr>
        <p:spPr>
          <a:xfrm>
            <a:off x="3550338" y="3528888"/>
            <a:ext cx="739345" cy="798576"/>
          </a:xfrm>
          <a:prstGeom prst="rightArrow">
            <a:avLst/>
          </a:prstGeom>
          <a:solidFill>
            <a:srgbClr val="89478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68499" y="3528888"/>
            <a:ext cx="2082091" cy="800219"/>
          </a:xfrm>
          <a:prstGeom prst="rect">
            <a:avLst/>
          </a:prstGeom>
          <a:solidFill>
            <a:srgbClr val="894789"/>
          </a:solidFill>
        </p:spPr>
        <p:txBody>
          <a:bodyPr wrap="square" lIns="243840" tIns="121920" rIns="243840" bIns="121920" rtlCol="0" anchor="t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Estimation of preparation time for </a:t>
            </a:r>
            <a:r>
              <a:rPr lang="en-US" sz="1200" dirty="0" err="1" smtClean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UberEats</a:t>
            </a:r>
            <a:endParaRPr lang="en-US" sz="1200" dirty="0">
              <a:solidFill>
                <a:srgbClr val="FFFFFF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97294" y="1534977"/>
            <a:ext cx="324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Uber’s ML platform</a:t>
            </a:r>
            <a:endParaRPr lang="en-US" sz="14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95" y="2018195"/>
            <a:ext cx="2332182" cy="27986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88093" y="2018195"/>
            <a:ext cx="5062888" cy="2798618"/>
          </a:xfrm>
          <a:prstGeom prst="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endParaRPr lang="en-US" sz="2400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“</a:t>
            </a:r>
            <a:r>
              <a:rPr lang="en-US" sz="2400" b="1" i="1" dirty="0" smtClean="0">
                <a:latin typeface="Verdana" charset="0"/>
                <a:ea typeface="Verdana" charset="0"/>
                <a:cs typeface="Verdana" charset="0"/>
              </a:rPr>
              <a:t>Judge me by my size, </a:t>
            </a:r>
          </a:p>
          <a:p>
            <a:pPr algn="ctr"/>
            <a:r>
              <a:rPr lang="en-US" sz="2400" b="1" i="1" dirty="0" smtClean="0">
                <a:latin typeface="Verdana" charset="0"/>
                <a:ea typeface="Verdana" charset="0"/>
                <a:cs typeface="Verdana" charset="0"/>
              </a:rPr>
              <a:t>do you?</a:t>
            </a:r>
            <a:r>
              <a:rPr lang="en-US" sz="2400" b="1" dirty="0" smtClean="0">
                <a:latin typeface="Verdana" charset="0"/>
                <a:ea typeface="Verdana" charset="0"/>
                <a:cs typeface="Verdana" charset="0"/>
              </a:rPr>
              <a:t>”</a:t>
            </a:r>
          </a:p>
          <a:p>
            <a:pPr algn="ctr"/>
            <a:endParaRPr lang="en-US" sz="2400" b="1" dirty="0" smtClean="0">
              <a:latin typeface="Verdana" charset="0"/>
              <a:ea typeface="Verdana" charset="0"/>
              <a:cs typeface="Verdana" charset="0"/>
            </a:endParaRPr>
          </a:p>
          <a:p>
            <a:pPr algn="ctr"/>
            <a:endParaRPr lang="en-US" sz="2400" b="1" dirty="0">
              <a:latin typeface="Verdana" charset="0"/>
              <a:ea typeface="Verdana" charset="0"/>
              <a:cs typeface="Verdana" charset="0"/>
            </a:endParaRPr>
          </a:p>
          <a:p>
            <a:pPr algn="r"/>
            <a:r>
              <a:rPr lang="en-US" sz="2000" b="1" dirty="0" smtClean="0">
                <a:latin typeface="Verdana" charset="0"/>
                <a:ea typeface="Verdana" charset="0"/>
                <a:cs typeface="Verdana" charset="0"/>
              </a:rPr>
              <a:t>- Master Yoda</a:t>
            </a:r>
            <a:endParaRPr lang="en-US" sz="2000" b="1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97594" y="369503"/>
            <a:ext cx="7653387" cy="1450110"/>
          </a:xfrm>
          <a:prstGeom prst="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What about smaller/shorter projects?</a:t>
            </a:r>
          </a:p>
          <a:p>
            <a:pPr algn="ctr"/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say</a:t>
            </a:r>
            <a:r>
              <a:rPr lang="en-US" sz="2000" smtClean="0">
                <a:latin typeface="Verdana" charset="0"/>
                <a:ea typeface="Verdana" charset="0"/>
                <a:cs typeface="Verdana" charset="0"/>
              </a:rPr>
              <a:t>, 2-3 </a:t>
            </a:r>
            <a:r>
              <a:rPr lang="en-US" sz="2000" dirty="0" smtClean="0">
                <a:latin typeface="Verdana" charset="0"/>
                <a:ea typeface="Verdana" charset="0"/>
                <a:cs typeface="Verdana" charset="0"/>
              </a:rPr>
              <a:t>months, small team </a:t>
            </a:r>
            <a:r>
              <a:rPr lang="en-US" sz="2000" smtClean="0">
                <a:latin typeface="Verdana" charset="0"/>
                <a:ea typeface="Verdana" charset="0"/>
                <a:cs typeface="Verdana" charset="0"/>
              </a:rPr>
              <a:t>(1-5)</a:t>
            </a:r>
            <a:endParaRPr lang="en-US" sz="20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9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5997" y="2306125"/>
            <a:ext cx="6858000" cy="380599"/>
          </a:xfrm>
          <a:prstGeom prst="rect">
            <a:avLst/>
          </a:prstGeom>
        </p:spPr>
        <p:txBody>
          <a:bodyPr anchor="b">
            <a:normAutofit fontScale="90000" lnSpcReduction="2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mtClean="0"/>
              <a:t>First story: </a:t>
            </a:r>
            <a:r>
              <a:rPr lang="en-US" b="1" smtClean="0"/>
              <a:t>Alphanet</a:t>
            </a:r>
            <a:endParaRPr lang="en-US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28342" y="2572824"/>
            <a:ext cx="6858000" cy="380599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sz="16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building BI-capable and extensible Big Data platforms</a:t>
            </a:r>
            <a:endParaRPr lang="en-US" sz="1600" b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 rot="20469548">
            <a:off x="5712738" y="3023344"/>
            <a:ext cx="2178424" cy="5647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Quick and lean</a:t>
            </a:r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Road cameras: security and traffic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55195" y="1132987"/>
            <a:ext cx="3429192" cy="1205541"/>
          </a:xfrm>
          <a:prstGeom prst="roundRect">
            <a:avLst/>
          </a:prstGeom>
          <a:noFill/>
          <a:ln w="47625">
            <a:solidFill>
              <a:srgbClr val="572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/>
          <p:cNvSpPr txBox="1"/>
          <p:nvPr/>
        </p:nvSpPr>
        <p:spPr>
          <a:xfrm>
            <a:off x="4858952" y="1132987"/>
            <a:ext cx="3456000" cy="276991"/>
          </a:xfrm>
          <a:prstGeom prst="rect">
            <a:avLst/>
          </a:prstGeom>
          <a:solidFill>
            <a:srgbClr val="572A79"/>
          </a:solidFill>
        </p:spPr>
        <p:txBody>
          <a:bodyPr wrap="square" lIns="91432" tIns="45716" rIns="91432" bIns="45716" rtlCol="1">
            <a:spAutoFit/>
          </a:bodyPr>
          <a:lstStyle/>
          <a:p>
            <a:pPr>
              <a:spcAft>
                <a:spcPts val="1200"/>
              </a:spcAft>
              <a:buClr>
                <a:srgbClr val="521A70"/>
              </a:buClr>
              <a:buSzPct val="120000"/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Verdana"/>
                <a:cs typeface="Verdana"/>
              </a:rPr>
              <a:t>About </a:t>
            </a:r>
            <a:r>
              <a:rPr lang="en-US" sz="1200" b="1" dirty="0" err="1" smtClean="0">
                <a:solidFill>
                  <a:schemeClr val="bg1"/>
                </a:solidFill>
                <a:latin typeface="Verdana"/>
                <a:cs typeface="Verdana"/>
              </a:rPr>
              <a:t>Alphanet</a:t>
            </a:r>
            <a:endParaRPr lang="en-US" sz="1200" b="1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0785" y="1517741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972584" y="1473081"/>
            <a:ext cx="323183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Catalan startup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0785" y="1807379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964417" y="1730073"/>
            <a:ext cx="32400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Road monitoring &amp; security</a:t>
            </a:r>
            <a:endParaRPr lang="en-US" sz="16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50785" y="2097328"/>
            <a:ext cx="3456000" cy="241200"/>
          </a:xfrm>
          <a:prstGeom prst="rect">
            <a:avLst/>
          </a:prstGeom>
          <a:solidFill>
            <a:srgbClr val="B75F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4417" y="2020022"/>
            <a:ext cx="32400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&gt;200 monitored road segments</a:t>
            </a:r>
            <a:endParaRPr lang="en-US" sz="1500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t="25433" r="10350" b="32789"/>
          <a:stretch/>
        </p:blipFill>
        <p:spPr>
          <a:xfrm>
            <a:off x="949791" y="1301558"/>
            <a:ext cx="3240000" cy="82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5611" y="3487278"/>
            <a:ext cx="7200000" cy="0"/>
          </a:xfrm>
          <a:prstGeom prst="line">
            <a:avLst/>
          </a:prstGeom>
          <a:ln w="19050">
            <a:solidFill>
              <a:srgbClr val="572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21855" y="4047451"/>
            <a:ext cx="7200000" cy="0"/>
          </a:xfrm>
          <a:prstGeom prst="line">
            <a:avLst/>
          </a:prstGeom>
          <a:ln w="19050">
            <a:solidFill>
              <a:srgbClr val="572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0493" y="3755008"/>
            <a:ext cx="7200000" cy="0"/>
          </a:xfrm>
          <a:prstGeom prst="line">
            <a:avLst/>
          </a:prstGeom>
          <a:ln w="19050">
            <a:solidFill>
              <a:srgbClr val="572A78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ord 15"/>
          <p:cNvSpPr/>
          <p:nvPr/>
        </p:nvSpPr>
        <p:spPr>
          <a:xfrm>
            <a:off x="1315095" y="3487278"/>
            <a:ext cx="987881" cy="780059"/>
          </a:xfrm>
          <a:prstGeom prst="chord">
            <a:avLst>
              <a:gd name="adj1" fmla="val 10528650"/>
              <a:gd name="adj2" fmla="val 275305"/>
            </a:avLst>
          </a:prstGeom>
          <a:solidFill>
            <a:srgbClr val="CA4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419235" y="3781859"/>
            <a:ext cx="216000" cy="216000"/>
          </a:xfrm>
          <a:prstGeom prst="ellipse">
            <a:avLst/>
          </a:prstGeom>
          <a:solidFill>
            <a:srgbClr val="CA4A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941053" y="3781859"/>
            <a:ext cx="216000" cy="216000"/>
          </a:xfrm>
          <a:prstGeom prst="ellipse">
            <a:avLst/>
          </a:prstGeom>
          <a:solidFill>
            <a:srgbClr val="CA4A9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10478" y="3545571"/>
            <a:ext cx="49513" cy="160782"/>
          </a:xfrm>
          <a:prstGeom prst="rect">
            <a:avLst/>
          </a:prstGeom>
          <a:solidFill>
            <a:srgbClr val="CA4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79769" y="3526929"/>
            <a:ext cx="49513" cy="160782"/>
          </a:xfrm>
          <a:prstGeom prst="rect">
            <a:avLst/>
          </a:prstGeom>
          <a:solidFill>
            <a:srgbClr val="CA4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2495135" y="2945651"/>
            <a:ext cx="8238" cy="501977"/>
          </a:xfrm>
          <a:prstGeom prst="line">
            <a:avLst/>
          </a:prstGeom>
          <a:ln w="47625">
            <a:solidFill>
              <a:srgbClr val="B75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898257" y="3676815"/>
            <a:ext cx="8238" cy="501977"/>
          </a:xfrm>
          <a:prstGeom prst="line">
            <a:avLst/>
          </a:prstGeom>
          <a:ln w="47625">
            <a:solidFill>
              <a:srgbClr val="B75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4975" y="2932951"/>
            <a:ext cx="417870" cy="754958"/>
          </a:xfrm>
          <a:prstGeom prst="line">
            <a:avLst/>
          </a:prstGeom>
          <a:ln w="41275">
            <a:solidFill>
              <a:srgbClr val="B75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516252" y="2996879"/>
            <a:ext cx="252000" cy="252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50893" y="3086815"/>
            <a:ext cx="12131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700277" y="3082368"/>
            <a:ext cx="28800" cy="78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70002" y="3106160"/>
            <a:ext cx="288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554548" y="3091373"/>
            <a:ext cx="36000" cy="36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729077" y="3371668"/>
            <a:ext cx="252000" cy="252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763718" y="3461604"/>
            <a:ext cx="12131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913102" y="3457157"/>
            <a:ext cx="28800" cy="78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882827" y="3480949"/>
            <a:ext cx="288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767373" y="3466162"/>
            <a:ext cx="36000" cy="36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7041977" y="2953498"/>
            <a:ext cx="8238" cy="501977"/>
          </a:xfrm>
          <a:prstGeom prst="line">
            <a:avLst/>
          </a:prstGeom>
          <a:ln w="47625">
            <a:solidFill>
              <a:srgbClr val="B75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445099" y="3684662"/>
            <a:ext cx="8238" cy="501977"/>
          </a:xfrm>
          <a:prstGeom prst="line">
            <a:avLst/>
          </a:prstGeom>
          <a:ln w="47625">
            <a:solidFill>
              <a:srgbClr val="B75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041817" y="2940798"/>
            <a:ext cx="417870" cy="754958"/>
          </a:xfrm>
          <a:prstGeom prst="line">
            <a:avLst/>
          </a:prstGeom>
          <a:ln w="41275">
            <a:solidFill>
              <a:srgbClr val="B75F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063094" y="3004726"/>
            <a:ext cx="252000" cy="252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97735" y="3094662"/>
            <a:ext cx="12131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247119" y="3090215"/>
            <a:ext cx="28800" cy="78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16844" y="3114007"/>
            <a:ext cx="288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101390" y="3099220"/>
            <a:ext cx="36000" cy="36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275919" y="3379515"/>
            <a:ext cx="252000" cy="252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10560" y="3469451"/>
            <a:ext cx="121318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459944" y="3465004"/>
            <a:ext cx="28800" cy="78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429669" y="3488796"/>
            <a:ext cx="288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314215" y="3474009"/>
            <a:ext cx="36000" cy="36000"/>
          </a:xfrm>
          <a:prstGeom prst="ellipse">
            <a:avLst/>
          </a:prstGeom>
          <a:solidFill>
            <a:srgbClr val="772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ket 46"/>
          <p:cNvSpPr/>
          <p:nvPr/>
        </p:nvSpPr>
        <p:spPr>
          <a:xfrm rot="16200000">
            <a:off x="5090909" y="2048798"/>
            <a:ext cx="172477" cy="4539600"/>
          </a:xfrm>
          <a:prstGeom prst="leftBracket">
            <a:avLst>
              <a:gd name="adj" fmla="val 99404"/>
            </a:avLst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695846" y="4210235"/>
            <a:ext cx="2969846" cy="283738"/>
          </a:xfrm>
          <a:prstGeom prst="roundRect">
            <a:avLst/>
          </a:prstGeom>
          <a:solidFill>
            <a:schemeClr val="bg1"/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m</a:t>
            </a:r>
            <a:r>
              <a:rPr lang="en-US" sz="1200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onitored road sector</a:t>
            </a:r>
            <a:endParaRPr lang="en-US" sz="1200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9" name="Chord 48"/>
          <p:cNvSpPr/>
          <p:nvPr/>
        </p:nvSpPr>
        <p:spPr>
          <a:xfrm>
            <a:off x="5906486" y="3204793"/>
            <a:ext cx="987881" cy="780059"/>
          </a:xfrm>
          <a:prstGeom prst="chord">
            <a:avLst>
              <a:gd name="adj1" fmla="val 10528650"/>
              <a:gd name="adj2" fmla="val 275305"/>
            </a:avLst>
          </a:prstGeom>
          <a:solidFill>
            <a:srgbClr val="9E5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10626" y="3499374"/>
            <a:ext cx="216000" cy="216000"/>
          </a:xfrm>
          <a:prstGeom prst="ellipse">
            <a:avLst/>
          </a:prstGeom>
          <a:solidFill>
            <a:srgbClr val="B75F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32444" y="3499374"/>
            <a:ext cx="216000" cy="216000"/>
          </a:xfrm>
          <a:prstGeom prst="ellipse">
            <a:avLst/>
          </a:prstGeom>
          <a:solidFill>
            <a:srgbClr val="B75FB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17390" y="2583988"/>
            <a:ext cx="7507323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05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project </a:t>
            </a:r>
            <a:r>
              <a:rPr lang="en-US" sz="105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goal: </a:t>
            </a:r>
            <a:r>
              <a:rPr lang="en-US" sz="105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deploy a BI platforms to allow visualization of traffic </a:t>
            </a:r>
            <a:r>
              <a:rPr lang="en-US" sz="105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statistics </a:t>
            </a:r>
            <a:endParaRPr lang="en-US" sz="105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35611" y="4671956"/>
            <a:ext cx="3794509" cy="290046"/>
          </a:xfrm>
          <a:prstGeom prst="roundRect">
            <a:avLst/>
          </a:prstGeom>
          <a:noFill/>
          <a:ln w="28575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200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t</a:t>
            </a:r>
            <a:r>
              <a:rPr lang="en-US" sz="120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ens </a:t>
            </a:r>
            <a:r>
              <a:rPr lang="en-US" sz="1200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of cameras, tens of </a:t>
            </a:r>
            <a:r>
              <a:rPr lang="en-US" sz="120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monitored sectors</a:t>
            </a:r>
            <a:endParaRPr lang="en-US" sz="1200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714581" y="4666264"/>
            <a:ext cx="3489835" cy="290046"/>
          </a:xfrm>
          <a:prstGeom prst="roundRect">
            <a:avLst/>
          </a:prstGeom>
          <a:solidFill>
            <a:srgbClr val="B75FB7">
              <a:alpha val="94000"/>
            </a:srgbClr>
          </a:solidFill>
          <a:ln w="31750">
            <a:solidFill>
              <a:srgbClr val="B75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sz="1200" dirty="0" smtClean="0">
                <a:latin typeface="Verdana" charset="0"/>
                <a:ea typeface="Verdana" charset="0"/>
                <a:cs typeface="Verdana" charset="0"/>
              </a:rPr>
              <a:t>Goal: MVP platform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7" name="Parallelogram 56"/>
          <p:cNvSpPr/>
          <p:nvPr/>
        </p:nvSpPr>
        <p:spPr>
          <a:xfrm flipH="1">
            <a:off x="3714199" y="3426786"/>
            <a:ext cx="1867283" cy="679936"/>
          </a:xfrm>
          <a:prstGeom prst="parallelogram">
            <a:avLst>
              <a:gd name="adj" fmla="val 688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4411229" y="3746876"/>
            <a:ext cx="468000" cy="0"/>
          </a:xfrm>
          <a:prstGeom prst="line">
            <a:avLst/>
          </a:prstGeom>
          <a:ln w="19050">
            <a:solidFill>
              <a:srgbClr val="572A7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0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Alphanet</a:t>
            </a:r>
            <a:r>
              <a:rPr lang="en-US" dirty="0" smtClean="0"/>
              <a:t>: data pipe-line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5432" y="3353660"/>
            <a:ext cx="1451240" cy="1428184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26534" y="1059930"/>
            <a:ext cx="2117950" cy="1435606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601636" y="1047296"/>
            <a:ext cx="2346624" cy="1448240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58152" y="3101457"/>
            <a:ext cx="1930081" cy="1680388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17397" y="3107981"/>
            <a:ext cx="3124208" cy="1673863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71844" y="1059931"/>
            <a:ext cx="1207747" cy="3721914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5432" y="1047296"/>
            <a:ext cx="1451240" cy="2037990"/>
          </a:xfrm>
          <a:prstGeom prst="roundRect">
            <a:avLst>
              <a:gd name="adj" fmla="val 8041"/>
            </a:avLst>
          </a:prstGeom>
          <a:solidFill>
            <a:schemeClr val="tx1">
              <a:lumMod val="60000"/>
              <a:lumOff val="40000"/>
              <a:alpha val="3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1" name="Straight Arrow Connector 10"/>
          <p:cNvCxnSpPr>
            <a:stCxn id="31" idx="3"/>
            <a:endCxn id="30" idx="1"/>
          </p:cNvCxnSpPr>
          <p:nvPr/>
        </p:nvCxnSpPr>
        <p:spPr>
          <a:xfrm>
            <a:off x="5401813" y="3603848"/>
            <a:ext cx="52145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n 11"/>
          <p:cNvSpPr/>
          <p:nvPr/>
        </p:nvSpPr>
        <p:spPr>
          <a:xfrm>
            <a:off x="339108" y="1950250"/>
            <a:ext cx="1083417" cy="933667"/>
          </a:xfrm>
          <a:prstGeom prst="can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1" y="2245053"/>
            <a:ext cx="636296" cy="585392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2037951" y="1469813"/>
            <a:ext cx="689908" cy="25955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16" y="2559510"/>
            <a:ext cx="622843" cy="52577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963141" y="2780166"/>
            <a:ext cx="5724000" cy="0"/>
          </a:xfrm>
          <a:prstGeom prst="line">
            <a:avLst/>
          </a:prstGeom>
          <a:ln w="38100">
            <a:solidFill>
              <a:srgbClr val="CA4A9C">
                <a:alpha val="42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04685" y="2506453"/>
            <a:ext cx="1409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d</a:t>
            </a:r>
            <a:r>
              <a:rPr lang="en-US" sz="1000" b="1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ata enrichment </a:t>
            </a:r>
            <a:endParaRPr lang="en-US" sz="1000" b="1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Cloud 17"/>
          <p:cNvSpPr/>
          <p:nvPr/>
        </p:nvSpPr>
        <p:spPr>
          <a:xfrm rot="401170">
            <a:off x="7403510" y="1661447"/>
            <a:ext cx="1366768" cy="784255"/>
          </a:xfrm>
          <a:prstGeom prst="cloud">
            <a:avLst/>
          </a:prstGeom>
          <a:solidFill>
            <a:schemeClr val="bg1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019" y="1785196"/>
            <a:ext cx="707008" cy="499324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4453383" y="1761213"/>
            <a:ext cx="1867867" cy="55940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09954" y="1846593"/>
            <a:ext cx="644436" cy="457933"/>
          </a:xfrm>
          <a:prstGeom prst="roundRect">
            <a:avLst/>
          </a:prstGeom>
          <a:solidFill>
            <a:srgbClr val="CA4A9C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DGT API</a:t>
            </a:r>
            <a:endParaRPr lang="en-US" sz="11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5618" y="2078946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+ python API consumer</a:t>
            </a:r>
            <a:endParaRPr lang="en-US" sz="9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6321250" y="2070954"/>
            <a:ext cx="388704" cy="4606"/>
          </a:xfrm>
          <a:prstGeom prst="straightConnector1">
            <a:avLst/>
          </a:prstGeom>
          <a:ln w="38100">
            <a:solidFill>
              <a:srgbClr val="772B6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77517" y="1987554"/>
            <a:ext cx="13612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vehicles metadata</a:t>
            </a:r>
            <a:endParaRPr lang="en-US" sz="10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1946" y="1676786"/>
            <a:ext cx="1117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plate numbers</a:t>
            </a:r>
            <a:endParaRPr lang="en-US" sz="10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26103" y="1901342"/>
            <a:ext cx="17280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726283" y="2214204"/>
            <a:ext cx="1728000" cy="0"/>
          </a:xfrm>
          <a:prstGeom prst="straightConnector1">
            <a:avLst/>
          </a:prstGeom>
          <a:ln w="349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08367" y="2840336"/>
            <a:ext cx="2941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r</a:t>
            </a:r>
            <a:r>
              <a:rPr lang="en-US" sz="1000" b="1" dirty="0" smtClean="0">
                <a:solidFill>
                  <a:srgbClr val="CA4A9C"/>
                </a:solidFill>
                <a:latin typeface="Verdana" charset="0"/>
                <a:ea typeface="Verdana" charset="0"/>
                <a:cs typeface="Verdana" charset="0"/>
              </a:rPr>
              <a:t>eal-time applications and dashboards</a:t>
            </a:r>
            <a:endParaRPr lang="en-US" sz="1000" b="1" dirty="0">
              <a:solidFill>
                <a:srgbClr val="CA4A9C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999011" y="3228624"/>
            <a:ext cx="828000" cy="828000"/>
          </a:xfrm>
          <a:prstGeom prst="ellipse">
            <a:avLst/>
          </a:prstGeom>
          <a:solidFill>
            <a:schemeClr val="bg1"/>
          </a:solidFill>
          <a:ln w="34925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923269" y="3351848"/>
            <a:ext cx="1696107" cy="504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38801" y="3351848"/>
            <a:ext cx="1563012" cy="504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71" y="3490443"/>
            <a:ext cx="753008" cy="317937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endCxn id="31" idx="1"/>
          </p:cNvCxnSpPr>
          <p:nvPr/>
        </p:nvCxnSpPr>
        <p:spPr>
          <a:xfrm>
            <a:off x="2727859" y="3598281"/>
            <a:ext cx="1110942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93517" y="3212647"/>
            <a:ext cx="9186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   enriched </a:t>
            </a:r>
          </a:p>
          <a:p>
            <a:r>
              <a:rPr lang="en-US" sz="105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     data</a:t>
            </a:r>
            <a:endParaRPr lang="en-US" sz="105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619376" y="3637526"/>
            <a:ext cx="379635" cy="509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7" idx="2"/>
            <a:endCxn id="41" idx="1"/>
          </p:cNvCxnSpPr>
          <p:nvPr/>
        </p:nvCxnSpPr>
        <p:spPr>
          <a:xfrm rot="16200000" flipH="1">
            <a:off x="4703835" y="4701203"/>
            <a:ext cx="160980" cy="322264"/>
          </a:xfrm>
          <a:prstGeom prst="bentConnector2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45457" y="4827409"/>
            <a:ext cx="41231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future real-time applications (e.g., notification system)</a:t>
            </a:r>
            <a:endParaRPr lang="en-US" sz="9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07918" y="4238852"/>
            <a:ext cx="1344752" cy="498016"/>
          </a:xfrm>
          <a:prstGeom prst="rect">
            <a:avLst/>
          </a:prstGeom>
          <a:noFill/>
        </p:spPr>
        <p:txBody>
          <a:bodyPr wrap="square" lIns="36000" tIns="36000" rIns="90000" rtlCol="0">
            <a:spAutoFit/>
          </a:bodyPr>
          <a:lstStyle/>
          <a:p>
            <a:pPr marL="92075" indent="-793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 memory k-v store</a:t>
            </a:r>
          </a:p>
          <a:p>
            <a:pPr marL="92075" indent="-793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1 node (cheap)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59" y="1806153"/>
            <a:ext cx="987017" cy="30683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739318" y="3928653"/>
            <a:ext cx="18352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f</a:t>
            </a: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lexible pipelining tool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</a:t>
            </a: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upports ETL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Supports future extensions (additional real-time applications)</a:t>
            </a:r>
            <a:endParaRPr lang="en-US" sz="9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83101" y="3895820"/>
            <a:ext cx="295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d</a:t>
            </a: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istributed search engine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</a:t>
            </a: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upports analytics and visualization (</a:t>
            </a:r>
            <a:r>
              <a:rPr lang="en-US" sz="9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Kibana</a:t>
            </a: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n</a:t>
            </a: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ear-real-time capabilities</a:t>
            </a:r>
            <a:endParaRPr lang="en-US" sz="9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t="10236" r="11820" b="11387"/>
          <a:stretch/>
        </p:blipFill>
        <p:spPr>
          <a:xfrm>
            <a:off x="8188030" y="3428091"/>
            <a:ext cx="510054" cy="4622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" t="14478" r="4470" b="16754"/>
          <a:stretch/>
        </p:blipFill>
        <p:spPr>
          <a:xfrm>
            <a:off x="6070128" y="3406169"/>
            <a:ext cx="1434654" cy="28394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290440" y="3556241"/>
            <a:ext cx="9332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+ </a:t>
            </a:r>
            <a:r>
              <a:rPr lang="en-US" sz="900" dirty="0" err="1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GeoServer</a:t>
            </a:r>
            <a:endParaRPr lang="en-US" sz="9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41908" y="1083565"/>
            <a:ext cx="198422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External data source for data enrichment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Spanish traffic authority</a:t>
            </a:r>
            <a:endParaRPr lang="en-US" sz="9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43786" y="1059930"/>
            <a:ext cx="191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Code versioning platform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Simple/inexpensive alternative to BDA platforms (e.g., Spark)</a:t>
            </a:r>
            <a:endParaRPr lang="en-US" sz="9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30834" y="306159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CDC</a:t>
            </a:r>
            <a:endParaRPr lang="en-US" sz="14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93724" y="3561370"/>
            <a:ext cx="979563" cy="5040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A4A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5" y="3641917"/>
            <a:ext cx="917905" cy="361405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1379969" y="3807535"/>
            <a:ext cx="648000" cy="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475" y="4205652"/>
            <a:ext cx="1386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log parsing tool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Change Data Capture (CDC)</a:t>
            </a:r>
            <a:endParaRPr lang="en-US" sz="9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4361" y="1074067"/>
            <a:ext cx="1304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5000"/>
            </a:pPr>
            <a:r>
              <a:rPr lang="en-US" sz="900" b="1" dirty="0" smtClean="0">
                <a:solidFill>
                  <a:srgbClr val="772B69"/>
                </a:solidFill>
                <a:latin typeface="Verdana" charset="0"/>
                <a:ea typeface="Verdana" charset="0"/>
                <a:cs typeface="Verdana" charset="0"/>
              </a:rPr>
              <a:t>DATA SOURCE</a:t>
            </a:r>
            <a:endParaRPr lang="en-US" sz="900" b="1" dirty="0">
              <a:solidFill>
                <a:srgbClr val="772B69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57338" y="3082823"/>
            <a:ext cx="1139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data processing</a:t>
            </a:r>
            <a:endParaRPr lang="en-US" sz="9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9" name="Oval 25"/>
          <p:cNvSpPr>
            <a:spLocks noChangeArrowheads="1"/>
          </p:cNvSpPr>
          <p:nvPr/>
        </p:nvSpPr>
        <p:spPr bwMode="auto">
          <a:xfrm>
            <a:off x="4092426" y="3136871"/>
            <a:ext cx="144000" cy="144000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426" y="3154871"/>
            <a:ext cx="108000" cy="1080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10394" y="1247238"/>
            <a:ext cx="132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legacy RDBMS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historical data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near-real-time</a:t>
            </a:r>
          </a:p>
          <a:p>
            <a:pPr marL="92075" indent="-92075">
              <a:buSzPct val="105000"/>
              <a:buFont typeface="Arial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rate </a:t>
            </a:r>
            <a:r>
              <a:rPr lang="en-US" sz="8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GBs/months</a:t>
            </a:r>
          </a:p>
        </p:txBody>
      </p:sp>
      <p:cxnSp>
        <p:nvCxnSpPr>
          <p:cNvPr id="192" name="Straight Arrow Connector 191"/>
          <p:cNvCxnSpPr>
            <a:stCxn id="12" idx="3"/>
            <a:endCxn id="52" idx="0"/>
          </p:cNvCxnSpPr>
          <p:nvPr/>
        </p:nvCxnSpPr>
        <p:spPr>
          <a:xfrm>
            <a:off x="880817" y="2883917"/>
            <a:ext cx="2689" cy="67745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3296093" y="56990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8" name="TextBox 207"/>
          <p:cNvSpPr txBox="1"/>
          <p:nvPr/>
        </p:nvSpPr>
        <p:spPr>
          <a:xfrm>
            <a:off x="6843664" y="3083933"/>
            <a:ext cx="1139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data processing</a:t>
            </a:r>
            <a:endParaRPr lang="en-US" sz="900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9" name="Oval 25"/>
          <p:cNvSpPr>
            <a:spLocks noChangeArrowheads="1"/>
          </p:cNvSpPr>
          <p:nvPr/>
        </p:nvSpPr>
        <p:spPr bwMode="auto">
          <a:xfrm>
            <a:off x="6778752" y="3137981"/>
            <a:ext cx="144000" cy="144000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52" y="3155981"/>
            <a:ext cx="108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Alphanet</a:t>
            </a:r>
            <a:r>
              <a:rPr lang="en-US" dirty="0" smtClean="0"/>
              <a:t>: conclusions</a:t>
            </a:r>
            <a:endParaRPr lang="en-US" dirty="0"/>
          </a:p>
        </p:txBody>
      </p:sp>
      <p:sp>
        <p:nvSpPr>
          <p:cNvPr id="4" name="Oval 15"/>
          <p:cNvSpPr>
            <a:spLocks noChangeArrowheads="1"/>
          </p:cNvSpPr>
          <p:nvPr/>
        </p:nvSpPr>
        <p:spPr bwMode="auto">
          <a:xfrm>
            <a:off x="627195" y="3929315"/>
            <a:ext cx="727200" cy="727200"/>
          </a:xfrm>
          <a:prstGeom prst="ellipse">
            <a:avLst/>
          </a:prstGeom>
          <a:solidFill>
            <a:srgbClr val="B75FB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agen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9" y="4004669"/>
            <a:ext cx="576492" cy="5764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626673" y="3069239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10"/>
          <p:cNvSpPr>
            <a:spLocks noEditPoints="1"/>
          </p:cNvSpPr>
          <p:nvPr/>
        </p:nvSpPr>
        <p:spPr bwMode="auto">
          <a:xfrm>
            <a:off x="796210" y="3190675"/>
            <a:ext cx="394994" cy="442488"/>
          </a:xfrm>
          <a:custGeom>
            <a:avLst/>
            <a:gdLst>
              <a:gd name="T0" fmla="*/ 196 w 577"/>
              <a:gd name="T1" fmla="*/ 432 h 646"/>
              <a:gd name="T2" fmla="*/ 292 w 577"/>
              <a:gd name="T3" fmla="*/ 304 h 646"/>
              <a:gd name="T4" fmla="*/ 361 w 577"/>
              <a:gd name="T5" fmla="*/ 355 h 646"/>
              <a:gd name="T6" fmla="*/ 292 w 577"/>
              <a:gd name="T7" fmla="*/ 318 h 646"/>
              <a:gd name="T8" fmla="*/ 210 w 577"/>
              <a:gd name="T9" fmla="*/ 432 h 646"/>
              <a:gd name="T10" fmla="*/ 351 w 577"/>
              <a:gd name="T11" fmla="*/ 511 h 646"/>
              <a:gd name="T12" fmla="*/ 363 w 577"/>
              <a:gd name="T13" fmla="*/ 519 h 646"/>
              <a:gd name="T14" fmla="*/ 299 w 577"/>
              <a:gd name="T15" fmla="*/ 406 h 646"/>
              <a:gd name="T16" fmla="*/ 169 w 577"/>
              <a:gd name="T17" fmla="*/ 399 h 646"/>
              <a:gd name="T18" fmla="*/ 169 w 577"/>
              <a:gd name="T19" fmla="*/ 413 h 646"/>
              <a:gd name="T20" fmla="*/ 299 w 577"/>
              <a:gd name="T21" fmla="*/ 406 h 646"/>
              <a:gd name="T22" fmla="*/ 299 w 577"/>
              <a:gd name="T23" fmla="*/ 460 h 646"/>
              <a:gd name="T24" fmla="*/ 169 w 577"/>
              <a:gd name="T25" fmla="*/ 453 h 646"/>
              <a:gd name="T26" fmla="*/ 169 w 577"/>
              <a:gd name="T27" fmla="*/ 467 h 646"/>
              <a:gd name="T28" fmla="*/ 364 w 577"/>
              <a:gd name="T29" fmla="*/ 219 h 646"/>
              <a:gd name="T30" fmla="*/ 350 w 577"/>
              <a:gd name="T31" fmla="*/ 216 h 646"/>
              <a:gd name="T32" fmla="*/ 226 w 577"/>
              <a:gd name="T33" fmla="*/ 216 h 646"/>
              <a:gd name="T34" fmla="*/ 213 w 577"/>
              <a:gd name="T35" fmla="*/ 219 h 646"/>
              <a:gd name="T36" fmla="*/ 364 w 577"/>
              <a:gd name="T37" fmla="*/ 219 h 646"/>
              <a:gd name="T38" fmla="*/ 364 w 577"/>
              <a:gd name="T39" fmla="*/ 213 h 646"/>
              <a:gd name="T40" fmla="*/ 447 w 577"/>
              <a:gd name="T41" fmla="*/ 80 h 646"/>
              <a:gd name="T42" fmla="*/ 430 w 577"/>
              <a:gd name="T43" fmla="*/ 37 h 646"/>
              <a:gd name="T44" fmla="*/ 377 w 577"/>
              <a:gd name="T45" fmla="*/ 51 h 646"/>
              <a:gd name="T46" fmla="*/ 341 w 577"/>
              <a:gd name="T47" fmla="*/ 28 h 646"/>
              <a:gd name="T48" fmla="*/ 236 w 577"/>
              <a:gd name="T49" fmla="*/ 28 h 646"/>
              <a:gd name="T50" fmla="*/ 200 w 577"/>
              <a:gd name="T51" fmla="*/ 51 h 646"/>
              <a:gd name="T52" fmla="*/ 185 w 577"/>
              <a:gd name="T53" fmla="*/ 47 h 646"/>
              <a:gd name="T54" fmla="*/ 119 w 577"/>
              <a:gd name="T55" fmla="*/ 51 h 646"/>
              <a:gd name="T56" fmla="*/ 134 w 577"/>
              <a:gd name="T57" fmla="*/ 83 h 646"/>
              <a:gd name="T58" fmla="*/ 0 w 577"/>
              <a:gd name="T59" fmla="*/ 462 h 646"/>
              <a:gd name="T60" fmla="*/ 577 w 577"/>
              <a:gd name="T61" fmla="*/ 462 h 646"/>
              <a:gd name="T62" fmla="*/ 200 w 577"/>
              <a:gd name="T63" fmla="*/ 65 h 646"/>
              <a:gd name="T64" fmla="*/ 243 w 577"/>
              <a:gd name="T65" fmla="*/ 41 h 646"/>
              <a:gd name="T66" fmla="*/ 288 w 577"/>
              <a:gd name="T67" fmla="*/ 14 h 646"/>
              <a:gd name="T68" fmla="*/ 334 w 577"/>
              <a:gd name="T69" fmla="*/ 41 h 646"/>
              <a:gd name="T70" fmla="*/ 398 w 577"/>
              <a:gd name="T71" fmla="*/ 59 h 646"/>
              <a:gd name="T72" fmla="*/ 445 w 577"/>
              <a:gd name="T73" fmla="*/ 56 h 646"/>
              <a:gd name="T74" fmla="*/ 435 w 577"/>
              <a:gd name="T75" fmla="*/ 72 h 646"/>
              <a:gd name="T76" fmla="*/ 355 w 577"/>
              <a:gd name="T77" fmla="*/ 224 h 646"/>
              <a:gd name="T78" fmla="*/ 288 w 577"/>
              <a:gd name="T79" fmla="*/ 632 h 646"/>
              <a:gd name="T80" fmla="*/ 222 w 577"/>
              <a:gd name="T81" fmla="*/ 224 h 646"/>
              <a:gd name="T82" fmla="*/ 142 w 577"/>
              <a:gd name="T83" fmla="*/ 72 h 646"/>
              <a:gd name="T84" fmla="*/ 132 w 577"/>
              <a:gd name="T85" fmla="*/ 56 h 646"/>
              <a:gd name="T86" fmla="*/ 179 w 577"/>
              <a:gd name="T87" fmla="*/ 59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77" h="646">
                <a:moveTo>
                  <a:pt x="292" y="561"/>
                </a:moveTo>
                <a:cubicBezTo>
                  <a:pt x="233" y="561"/>
                  <a:pt x="196" y="510"/>
                  <a:pt x="196" y="432"/>
                </a:cubicBezTo>
                <a:cubicBezTo>
                  <a:pt x="196" y="395"/>
                  <a:pt x="204" y="363"/>
                  <a:pt x="221" y="340"/>
                </a:cubicBezTo>
                <a:cubicBezTo>
                  <a:pt x="238" y="316"/>
                  <a:pt x="263" y="304"/>
                  <a:pt x="292" y="304"/>
                </a:cubicBezTo>
                <a:cubicBezTo>
                  <a:pt x="320" y="304"/>
                  <a:pt x="344" y="317"/>
                  <a:pt x="363" y="345"/>
                </a:cubicBezTo>
                <a:cubicBezTo>
                  <a:pt x="365" y="348"/>
                  <a:pt x="364" y="353"/>
                  <a:pt x="361" y="355"/>
                </a:cubicBezTo>
                <a:cubicBezTo>
                  <a:pt x="358" y="357"/>
                  <a:pt x="354" y="356"/>
                  <a:pt x="351" y="353"/>
                </a:cubicBezTo>
                <a:cubicBezTo>
                  <a:pt x="335" y="329"/>
                  <a:pt x="316" y="318"/>
                  <a:pt x="292" y="318"/>
                </a:cubicBezTo>
                <a:cubicBezTo>
                  <a:pt x="267" y="318"/>
                  <a:pt x="247" y="328"/>
                  <a:pt x="232" y="348"/>
                </a:cubicBezTo>
                <a:cubicBezTo>
                  <a:pt x="218" y="369"/>
                  <a:pt x="210" y="398"/>
                  <a:pt x="210" y="432"/>
                </a:cubicBezTo>
                <a:cubicBezTo>
                  <a:pt x="210" y="502"/>
                  <a:pt x="242" y="547"/>
                  <a:pt x="292" y="547"/>
                </a:cubicBezTo>
                <a:cubicBezTo>
                  <a:pt x="316" y="547"/>
                  <a:pt x="335" y="535"/>
                  <a:pt x="351" y="511"/>
                </a:cubicBezTo>
                <a:cubicBezTo>
                  <a:pt x="354" y="508"/>
                  <a:pt x="358" y="507"/>
                  <a:pt x="361" y="509"/>
                </a:cubicBezTo>
                <a:cubicBezTo>
                  <a:pt x="364" y="512"/>
                  <a:pt x="365" y="516"/>
                  <a:pt x="363" y="519"/>
                </a:cubicBezTo>
                <a:cubicBezTo>
                  <a:pt x="344" y="547"/>
                  <a:pt x="320" y="561"/>
                  <a:pt x="292" y="561"/>
                </a:cubicBezTo>
                <a:close/>
                <a:moveTo>
                  <a:pt x="299" y="406"/>
                </a:moveTo>
                <a:cubicBezTo>
                  <a:pt x="299" y="402"/>
                  <a:pt x="296" y="399"/>
                  <a:pt x="292" y="399"/>
                </a:cubicBezTo>
                <a:cubicBezTo>
                  <a:pt x="169" y="399"/>
                  <a:pt x="169" y="399"/>
                  <a:pt x="169" y="399"/>
                </a:cubicBezTo>
                <a:cubicBezTo>
                  <a:pt x="165" y="399"/>
                  <a:pt x="162" y="402"/>
                  <a:pt x="162" y="406"/>
                </a:cubicBezTo>
                <a:cubicBezTo>
                  <a:pt x="162" y="410"/>
                  <a:pt x="165" y="413"/>
                  <a:pt x="169" y="413"/>
                </a:cubicBezTo>
                <a:cubicBezTo>
                  <a:pt x="292" y="413"/>
                  <a:pt x="292" y="413"/>
                  <a:pt x="292" y="413"/>
                </a:cubicBezTo>
                <a:cubicBezTo>
                  <a:pt x="296" y="413"/>
                  <a:pt x="299" y="410"/>
                  <a:pt x="299" y="406"/>
                </a:cubicBezTo>
                <a:close/>
                <a:moveTo>
                  <a:pt x="292" y="467"/>
                </a:moveTo>
                <a:cubicBezTo>
                  <a:pt x="296" y="467"/>
                  <a:pt x="299" y="464"/>
                  <a:pt x="299" y="460"/>
                </a:cubicBezTo>
                <a:cubicBezTo>
                  <a:pt x="299" y="456"/>
                  <a:pt x="296" y="453"/>
                  <a:pt x="292" y="453"/>
                </a:cubicBezTo>
                <a:cubicBezTo>
                  <a:pt x="169" y="453"/>
                  <a:pt x="169" y="453"/>
                  <a:pt x="169" y="453"/>
                </a:cubicBezTo>
                <a:cubicBezTo>
                  <a:pt x="165" y="453"/>
                  <a:pt x="162" y="456"/>
                  <a:pt x="162" y="460"/>
                </a:cubicBezTo>
                <a:cubicBezTo>
                  <a:pt x="162" y="464"/>
                  <a:pt x="165" y="467"/>
                  <a:pt x="169" y="467"/>
                </a:cubicBezTo>
                <a:lnTo>
                  <a:pt x="292" y="467"/>
                </a:lnTo>
                <a:close/>
                <a:moveTo>
                  <a:pt x="364" y="219"/>
                </a:moveTo>
                <a:cubicBezTo>
                  <a:pt x="350" y="216"/>
                  <a:pt x="350" y="216"/>
                  <a:pt x="350" y="216"/>
                </a:cubicBezTo>
                <a:cubicBezTo>
                  <a:pt x="350" y="216"/>
                  <a:pt x="350" y="216"/>
                  <a:pt x="350" y="216"/>
                </a:cubicBezTo>
                <a:cubicBezTo>
                  <a:pt x="350" y="216"/>
                  <a:pt x="344" y="231"/>
                  <a:pt x="288" y="231"/>
                </a:cubicBezTo>
                <a:cubicBezTo>
                  <a:pt x="233" y="231"/>
                  <a:pt x="227" y="216"/>
                  <a:pt x="226" y="216"/>
                </a:cubicBezTo>
                <a:cubicBezTo>
                  <a:pt x="227" y="216"/>
                  <a:pt x="227" y="216"/>
                  <a:pt x="227" y="216"/>
                </a:cubicBezTo>
                <a:cubicBezTo>
                  <a:pt x="213" y="219"/>
                  <a:pt x="213" y="219"/>
                  <a:pt x="213" y="219"/>
                </a:cubicBezTo>
                <a:cubicBezTo>
                  <a:pt x="214" y="224"/>
                  <a:pt x="222" y="245"/>
                  <a:pt x="288" y="245"/>
                </a:cubicBezTo>
                <a:cubicBezTo>
                  <a:pt x="355" y="245"/>
                  <a:pt x="363" y="224"/>
                  <a:pt x="364" y="219"/>
                </a:cubicBezTo>
                <a:close/>
                <a:moveTo>
                  <a:pt x="577" y="462"/>
                </a:moveTo>
                <a:cubicBezTo>
                  <a:pt x="577" y="344"/>
                  <a:pt x="452" y="245"/>
                  <a:pt x="364" y="213"/>
                </a:cubicBezTo>
                <a:cubicBezTo>
                  <a:pt x="366" y="181"/>
                  <a:pt x="381" y="134"/>
                  <a:pt x="443" y="83"/>
                </a:cubicBezTo>
                <a:cubicBezTo>
                  <a:pt x="445" y="81"/>
                  <a:pt x="447" y="80"/>
                  <a:pt x="447" y="80"/>
                </a:cubicBezTo>
                <a:cubicBezTo>
                  <a:pt x="461" y="67"/>
                  <a:pt x="461" y="57"/>
                  <a:pt x="458" y="51"/>
                </a:cubicBezTo>
                <a:cubicBezTo>
                  <a:pt x="455" y="42"/>
                  <a:pt x="444" y="37"/>
                  <a:pt x="430" y="37"/>
                </a:cubicBezTo>
                <a:cubicBezTo>
                  <a:pt x="418" y="37"/>
                  <a:pt x="405" y="41"/>
                  <a:pt x="392" y="47"/>
                </a:cubicBezTo>
                <a:cubicBezTo>
                  <a:pt x="387" y="49"/>
                  <a:pt x="382" y="51"/>
                  <a:pt x="377" y="51"/>
                </a:cubicBezTo>
                <a:cubicBezTo>
                  <a:pt x="365" y="51"/>
                  <a:pt x="355" y="43"/>
                  <a:pt x="344" y="31"/>
                </a:cubicBezTo>
                <a:cubicBezTo>
                  <a:pt x="341" y="28"/>
                  <a:pt x="341" y="28"/>
                  <a:pt x="341" y="28"/>
                </a:cubicBezTo>
                <a:cubicBezTo>
                  <a:pt x="328" y="15"/>
                  <a:pt x="314" y="0"/>
                  <a:pt x="288" y="0"/>
                </a:cubicBezTo>
                <a:cubicBezTo>
                  <a:pt x="263" y="0"/>
                  <a:pt x="249" y="15"/>
                  <a:pt x="236" y="28"/>
                </a:cubicBezTo>
                <a:cubicBezTo>
                  <a:pt x="233" y="31"/>
                  <a:pt x="233" y="31"/>
                  <a:pt x="233" y="31"/>
                </a:cubicBezTo>
                <a:cubicBezTo>
                  <a:pt x="222" y="43"/>
                  <a:pt x="212" y="51"/>
                  <a:pt x="200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5" y="51"/>
                  <a:pt x="190" y="49"/>
                  <a:pt x="185" y="47"/>
                </a:cubicBezTo>
                <a:cubicBezTo>
                  <a:pt x="172" y="41"/>
                  <a:pt x="159" y="37"/>
                  <a:pt x="147" y="37"/>
                </a:cubicBezTo>
                <a:cubicBezTo>
                  <a:pt x="133" y="37"/>
                  <a:pt x="122" y="42"/>
                  <a:pt x="119" y="51"/>
                </a:cubicBezTo>
                <a:cubicBezTo>
                  <a:pt x="116" y="57"/>
                  <a:pt x="116" y="67"/>
                  <a:pt x="130" y="80"/>
                </a:cubicBezTo>
                <a:cubicBezTo>
                  <a:pt x="130" y="80"/>
                  <a:pt x="132" y="81"/>
                  <a:pt x="134" y="83"/>
                </a:cubicBezTo>
                <a:cubicBezTo>
                  <a:pt x="196" y="134"/>
                  <a:pt x="211" y="181"/>
                  <a:pt x="213" y="213"/>
                </a:cubicBezTo>
                <a:cubicBezTo>
                  <a:pt x="125" y="245"/>
                  <a:pt x="0" y="344"/>
                  <a:pt x="0" y="462"/>
                </a:cubicBezTo>
                <a:cubicBezTo>
                  <a:pt x="0" y="579"/>
                  <a:pt x="47" y="646"/>
                  <a:pt x="288" y="646"/>
                </a:cubicBezTo>
                <a:cubicBezTo>
                  <a:pt x="530" y="646"/>
                  <a:pt x="577" y="579"/>
                  <a:pt x="577" y="462"/>
                </a:cubicBezTo>
                <a:close/>
                <a:moveTo>
                  <a:pt x="179" y="59"/>
                </a:moveTo>
                <a:cubicBezTo>
                  <a:pt x="186" y="63"/>
                  <a:pt x="193" y="65"/>
                  <a:pt x="200" y="65"/>
                </a:cubicBezTo>
                <a:cubicBezTo>
                  <a:pt x="200" y="65"/>
                  <a:pt x="200" y="65"/>
                  <a:pt x="200" y="65"/>
                </a:cubicBezTo>
                <a:cubicBezTo>
                  <a:pt x="218" y="65"/>
                  <a:pt x="231" y="53"/>
                  <a:pt x="243" y="41"/>
                </a:cubicBezTo>
                <a:cubicBezTo>
                  <a:pt x="246" y="37"/>
                  <a:pt x="246" y="37"/>
                  <a:pt x="246" y="37"/>
                </a:cubicBezTo>
                <a:cubicBezTo>
                  <a:pt x="258" y="25"/>
                  <a:pt x="269" y="14"/>
                  <a:pt x="288" y="14"/>
                </a:cubicBezTo>
                <a:cubicBezTo>
                  <a:pt x="308" y="14"/>
                  <a:pt x="319" y="25"/>
                  <a:pt x="331" y="37"/>
                </a:cubicBezTo>
                <a:cubicBezTo>
                  <a:pt x="334" y="41"/>
                  <a:pt x="334" y="41"/>
                  <a:pt x="334" y="41"/>
                </a:cubicBezTo>
                <a:cubicBezTo>
                  <a:pt x="346" y="53"/>
                  <a:pt x="359" y="65"/>
                  <a:pt x="377" y="65"/>
                </a:cubicBezTo>
                <a:cubicBezTo>
                  <a:pt x="384" y="65"/>
                  <a:pt x="391" y="63"/>
                  <a:pt x="398" y="59"/>
                </a:cubicBezTo>
                <a:cubicBezTo>
                  <a:pt x="409" y="54"/>
                  <a:pt x="420" y="51"/>
                  <a:pt x="430" y="51"/>
                </a:cubicBezTo>
                <a:cubicBezTo>
                  <a:pt x="439" y="51"/>
                  <a:pt x="444" y="54"/>
                  <a:pt x="445" y="56"/>
                </a:cubicBezTo>
                <a:cubicBezTo>
                  <a:pt x="446" y="58"/>
                  <a:pt x="444" y="63"/>
                  <a:pt x="438" y="70"/>
                </a:cubicBezTo>
                <a:cubicBezTo>
                  <a:pt x="437" y="70"/>
                  <a:pt x="436" y="71"/>
                  <a:pt x="435" y="72"/>
                </a:cubicBezTo>
                <a:cubicBezTo>
                  <a:pt x="365" y="129"/>
                  <a:pt x="350" y="183"/>
                  <a:pt x="350" y="218"/>
                </a:cubicBezTo>
                <a:cubicBezTo>
                  <a:pt x="350" y="221"/>
                  <a:pt x="352" y="223"/>
                  <a:pt x="355" y="224"/>
                </a:cubicBezTo>
                <a:cubicBezTo>
                  <a:pt x="439" y="253"/>
                  <a:pt x="563" y="349"/>
                  <a:pt x="563" y="462"/>
                </a:cubicBezTo>
                <a:cubicBezTo>
                  <a:pt x="563" y="573"/>
                  <a:pt x="519" y="632"/>
                  <a:pt x="288" y="632"/>
                </a:cubicBezTo>
                <a:cubicBezTo>
                  <a:pt x="58" y="632"/>
                  <a:pt x="14" y="573"/>
                  <a:pt x="14" y="462"/>
                </a:cubicBezTo>
                <a:cubicBezTo>
                  <a:pt x="14" y="349"/>
                  <a:pt x="138" y="253"/>
                  <a:pt x="222" y="224"/>
                </a:cubicBezTo>
                <a:cubicBezTo>
                  <a:pt x="225" y="223"/>
                  <a:pt x="227" y="221"/>
                  <a:pt x="227" y="218"/>
                </a:cubicBezTo>
                <a:cubicBezTo>
                  <a:pt x="227" y="183"/>
                  <a:pt x="212" y="129"/>
                  <a:pt x="142" y="72"/>
                </a:cubicBezTo>
                <a:cubicBezTo>
                  <a:pt x="141" y="71"/>
                  <a:pt x="140" y="70"/>
                  <a:pt x="139" y="70"/>
                </a:cubicBezTo>
                <a:cubicBezTo>
                  <a:pt x="133" y="63"/>
                  <a:pt x="131" y="58"/>
                  <a:pt x="132" y="56"/>
                </a:cubicBezTo>
                <a:cubicBezTo>
                  <a:pt x="133" y="54"/>
                  <a:pt x="138" y="51"/>
                  <a:pt x="147" y="51"/>
                </a:cubicBezTo>
                <a:cubicBezTo>
                  <a:pt x="157" y="51"/>
                  <a:pt x="168" y="54"/>
                  <a:pt x="179" y="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5"/>
          <p:cNvSpPr>
            <a:spLocks noChangeArrowheads="1"/>
          </p:cNvSpPr>
          <p:nvPr/>
        </p:nvSpPr>
        <p:spPr bwMode="auto">
          <a:xfrm>
            <a:off x="626673" y="1347162"/>
            <a:ext cx="728245" cy="728245"/>
          </a:xfrm>
          <a:prstGeom prst="ellipse">
            <a:avLst/>
          </a:prstGeom>
          <a:solidFill>
            <a:srgbClr val="572A7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21"/>
          <p:cNvSpPr>
            <a:spLocks noEditPoints="1"/>
          </p:cNvSpPr>
          <p:nvPr/>
        </p:nvSpPr>
        <p:spPr bwMode="auto">
          <a:xfrm>
            <a:off x="825910" y="1509141"/>
            <a:ext cx="386707" cy="386286"/>
          </a:xfrm>
          <a:custGeom>
            <a:avLst/>
            <a:gdLst>
              <a:gd name="T0" fmla="*/ 7 w 564"/>
              <a:gd name="T1" fmla="*/ 564 h 564"/>
              <a:gd name="T2" fmla="*/ 0 w 564"/>
              <a:gd name="T3" fmla="*/ 7 h 564"/>
              <a:gd name="T4" fmla="*/ 14 w 564"/>
              <a:gd name="T5" fmla="*/ 7 h 564"/>
              <a:gd name="T6" fmla="*/ 557 w 564"/>
              <a:gd name="T7" fmla="*/ 550 h 564"/>
              <a:gd name="T8" fmla="*/ 557 w 564"/>
              <a:gd name="T9" fmla="*/ 564 h 564"/>
              <a:gd name="T10" fmla="*/ 107 w 564"/>
              <a:gd name="T11" fmla="*/ 373 h 564"/>
              <a:gd name="T12" fmla="*/ 107 w 564"/>
              <a:gd name="T13" fmla="*/ 456 h 564"/>
              <a:gd name="T14" fmla="*/ 134 w 564"/>
              <a:gd name="T15" fmla="*/ 414 h 564"/>
              <a:gd name="T16" fmla="*/ 79 w 564"/>
              <a:gd name="T17" fmla="*/ 414 h 564"/>
              <a:gd name="T18" fmla="*/ 134 w 564"/>
              <a:gd name="T19" fmla="*/ 414 h 564"/>
              <a:gd name="T20" fmla="*/ 467 w 564"/>
              <a:gd name="T21" fmla="*/ 289 h 564"/>
              <a:gd name="T22" fmla="*/ 467 w 564"/>
              <a:gd name="T23" fmla="*/ 373 h 564"/>
              <a:gd name="T24" fmla="*/ 495 w 564"/>
              <a:gd name="T25" fmla="*/ 331 h 564"/>
              <a:gd name="T26" fmla="*/ 439 w 564"/>
              <a:gd name="T27" fmla="*/ 331 h 564"/>
              <a:gd name="T28" fmla="*/ 495 w 564"/>
              <a:gd name="T29" fmla="*/ 331 h 564"/>
              <a:gd name="T30" fmla="*/ 308 w 564"/>
              <a:gd name="T31" fmla="*/ 92 h 564"/>
              <a:gd name="T32" fmla="*/ 308 w 564"/>
              <a:gd name="T33" fmla="*/ 175 h 564"/>
              <a:gd name="T34" fmla="*/ 336 w 564"/>
              <a:gd name="T35" fmla="*/ 134 h 564"/>
              <a:gd name="T36" fmla="*/ 281 w 564"/>
              <a:gd name="T37" fmla="*/ 134 h 564"/>
              <a:gd name="T38" fmla="*/ 336 w 564"/>
              <a:gd name="T39" fmla="*/ 134 h 564"/>
              <a:gd name="T40" fmla="*/ 188 w 564"/>
              <a:gd name="T41" fmla="*/ 338 h 564"/>
              <a:gd name="T42" fmla="*/ 188 w 564"/>
              <a:gd name="T43" fmla="*/ 421 h 564"/>
              <a:gd name="T44" fmla="*/ 215 w 564"/>
              <a:gd name="T45" fmla="*/ 380 h 564"/>
              <a:gd name="T46" fmla="*/ 160 w 564"/>
              <a:gd name="T47" fmla="*/ 380 h 564"/>
              <a:gd name="T48" fmla="*/ 215 w 564"/>
              <a:gd name="T49" fmla="*/ 380 h 564"/>
              <a:gd name="T50" fmla="*/ 408 w 564"/>
              <a:gd name="T51" fmla="*/ 39 h 564"/>
              <a:gd name="T52" fmla="*/ 408 w 564"/>
              <a:gd name="T53" fmla="*/ 122 h 564"/>
              <a:gd name="T54" fmla="*/ 436 w 564"/>
              <a:gd name="T55" fmla="*/ 80 h 564"/>
              <a:gd name="T56" fmla="*/ 380 w 564"/>
              <a:gd name="T57" fmla="*/ 80 h 564"/>
              <a:gd name="T58" fmla="*/ 436 w 564"/>
              <a:gd name="T59" fmla="*/ 80 h 564"/>
              <a:gd name="T60" fmla="*/ 336 w 564"/>
              <a:gd name="T61" fmla="*/ 307 h 564"/>
              <a:gd name="T62" fmla="*/ 336 w 564"/>
              <a:gd name="T63" fmla="*/ 452 h 564"/>
              <a:gd name="T64" fmla="*/ 395 w 564"/>
              <a:gd name="T65" fmla="*/ 380 h 564"/>
              <a:gd name="T66" fmla="*/ 278 w 564"/>
              <a:gd name="T67" fmla="*/ 380 h 564"/>
              <a:gd name="T68" fmla="*/ 395 w 564"/>
              <a:gd name="T69" fmla="*/ 380 h 564"/>
              <a:gd name="T70" fmla="*/ 253 w 564"/>
              <a:gd name="T71" fmla="*/ 172 h 564"/>
              <a:gd name="T72" fmla="*/ 253 w 564"/>
              <a:gd name="T73" fmla="*/ 317 h 564"/>
              <a:gd name="T74" fmla="*/ 312 w 564"/>
              <a:gd name="T75" fmla="*/ 245 h 564"/>
              <a:gd name="T76" fmla="*/ 195 w 564"/>
              <a:gd name="T77" fmla="*/ 245 h 564"/>
              <a:gd name="T78" fmla="*/ 312 w 564"/>
              <a:gd name="T79" fmla="*/ 245 h 564"/>
              <a:gd name="T80" fmla="*/ 467 w 564"/>
              <a:gd name="T81" fmla="*/ 127 h 564"/>
              <a:gd name="T82" fmla="*/ 467 w 564"/>
              <a:gd name="T83" fmla="*/ 272 h 564"/>
              <a:gd name="T84" fmla="*/ 526 w 564"/>
              <a:gd name="T85" fmla="*/ 199 h 564"/>
              <a:gd name="T86" fmla="*/ 409 w 564"/>
              <a:gd name="T87" fmla="*/ 199 h 564"/>
              <a:gd name="T88" fmla="*/ 526 w 564"/>
              <a:gd name="T89" fmla="*/ 199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4" h="564">
                <a:moveTo>
                  <a:pt x="557" y="564"/>
                </a:moveTo>
                <a:cubicBezTo>
                  <a:pt x="7" y="564"/>
                  <a:pt x="7" y="564"/>
                  <a:pt x="7" y="564"/>
                </a:cubicBezTo>
                <a:cubicBezTo>
                  <a:pt x="3" y="564"/>
                  <a:pt x="0" y="561"/>
                  <a:pt x="0" y="557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4" y="3"/>
                  <a:pt x="14" y="7"/>
                </a:cubicBezTo>
                <a:cubicBezTo>
                  <a:pt x="14" y="550"/>
                  <a:pt x="14" y="550"/>
                  <a:pt x="14" y="550"/>
                </a:cubicBezTo>
                <a:cubicBezTo>
                  <a:pt x="557" y="550"/>
                  <a:pt x="557" y="550"/>
                  <a:pt x="557" y="550"/>
                </a:cubicBezTo>
                <a:cubicBezTo>
                  <a:pt x="561" y="550"/>
                  <a:pt x="564" y="553"/>
                  <a:pt x="564" y="557"/>
                </a:cubicBezTo>
                <a:cubicBezTo>
                  <a:pt x="564" y="561"/>
                  <a:pt x="561" y="564"/>
                  <a:pt x="557" y="564"/>
                </a:cubicBezTo>
                <a:close/>
                <a:moveTo>
                  <a:pt x="148" y="414"/>
                </a:moveTo>
                <a:cubicBezTo>
                  <a:pt x="148" y="391"/>
                  <a:pt x="130" y="373"/>
                  <a:pt x="107" y="373"/>
                </a:cubicBezTo>
                <a:cubicBezTo>
                  <a:pt x="84" y="373"/>
                  <a:pt x="65" y="391"/>
                  <a:pt x="65" y="414"/>
                </a:cubicBezTo>
                <a:cubicBezTo>
                  <a:pt x="65" y="437"/>
                  <a:pt x="84" y="456"/>
                  <a:pt x="107" y="456"/>
                </a:cubicBezTo>
                <a:cubicBezTo>
                  <a:pt x="130" y="456"/>
                  <a:pt x="148" y="437"/>
                  <a:pt x="148" y="414"/>
                </a:cubicBezTo>
                <a:close/>
                <a:moveTo>
                  <a:pt x="134" y="414"/>
                </a:moveTo>
                <a:cubicBezTo>
                  <a:pt x="134" y="430"/>
                  <a:pt x="122" y="442"/>
                  <a:pt x="107" y="442"/>
                </a:cubicBezTo>
                <a:cubicBezTo>
                  <a:pt x="91" y="442"/>
                  <a:pt x="79" y="430"/>
                  <a:pt x="79" y="414"/>
                </a:cubicBezTo>
                <a:cubicBezTo>
                  <a:pt x="79" y="399"/>
                  <a:pt x="91" y="387"/>
                  <a:pt x="107" y="387"/>
                </a:cubicBezTo>
                <a:cubicBezTo>
                  <a:pt x="122" y="387"/>
                  <a:pt x="134" y="399"/>
                  <a:pt x="134" y="414"/>
                </a:cubicBezTo>
                <a:close/>
                <a:moveTo>
                  <a:pt x="509" y="331"/>
                </a:moveTo>
                <a:cubicBezTo>
                  <a:pt x="509" y="308"/>
                  <a:pt x="490" y="289"/>
                  <a:pt x="467" y="289"/>
                </a:cubicBezTo>
                <a:cubicBezTo>
                  <a:pt x="444" y="289"/>
                  <a:pt x="425" y="308"/>
                  <a:pt x="425" y="331"/>
                </a:cubicBezTo>
                <a:cubicBezTo>
                  <a:pt x="425" y="354"/>
                  <a:pt x="444" y="373"/>
                  <a:pt x="467" y="373"/>
                </a:cubicBezTo>
                <a:cubicBezTo>
                  <a:pt x="490" y="373"/>
                  <a:pt x="509" y="354"/>
                  <a:pt x="509" y="331"/>
                </a:cubicBezTo>
                <a:close/>
                <a:moveTo>
                  <a:pt x="495" y="331"/>
                </a:moveTo>
                <a:cubicBezTo>
                  <a:pt x="495" y="346"/>
                  <a:pt x="482" y="359"/>
                  <a:pt x="467" y="359"/>
                </a:cubicBezTo>
                <a:cubicBezTo>
                  <a:pt x="452" y="359"/>
                  <a:pt x="439" y="346"/>
                  <a:pt x="439" y="331"/>
                </a:cubicBezTo>
                <a:cubicBezTo>
                  <a:pt x="439" y="316"/>
                  <a:pt x="452" y="303"/>
                  <a:pt x="467" y="303"/>
                </a:cubicBezTo>
                <a:cubicBezTo>
                  <a:pt x="482" y="303"/>
                  <a:pt x="495" y="316"/>
                  <a:pt x="495" y="331"/>
                </a:cubicBezTo>
                <a:close/>
                <a:moveTo>
                  <a:pt x="350" y="134"/>
                </a:moveTo>
                <a:cubicBezTo>
                  <a:pt x="350" y="111"/>
                  <a:pt x="331" y="92"/>
                  <a:pt x="308" y="92"/>
                </a:cubicBezTo>
                <a:cubicBezTo>
                  <a:pt x="285" y="92"/>
                  <a:pt x="267" y="111"/>
                  <a:pt x="267" y="134"/>
                </a:cubicBezTo>
                <a:cubicBezTo>
                  <a:pt x="267" y="157"/>
                  <a:pt x="285" y="175"/>
                  <a:pt x="308" y="175"/>
                </a:cubicBezTo>
                <a:cubicBezTo>
                  <a:pt x="331" y="175"/>
                  <a:pt x="350" y="157"/>
                  <a:pt x="350" y="134"/>
                </a:cubicBezTo>
                <a:close/>
                <a:moveTo>
                  <a:pt x="336" y="134"/>
                </a:moveTo>
                <a:cubicBezTo>
                  <a:pt x="336" y="149"/>
                  <a:pt x="324" y="161"/>
                  <a:pt x="308" y="161"/>
                </a:cubicBezTo>
                <a:cubicBezTo>
                  <a:pt x="293" y="161"/>
                  <a:pt x="281" y="149"/>
                  <a:pt x="281" y="134"/>
                </a:cubicBezTo>
                <a:cubicBezTo>
                  <a:pt x="281" y="118"/>
                  <a:pt x="293" y="106"/>
                  <a:pt x="308" y="106"/>
                </a:cubicBezTo>
                <a:cubicBezTo>
                  <a:pt x="324" y="106"/>
                  <a:pt x="336" y="118"/>
                  <a:pt x="336" y="134"/>
                </a:cubicBezTo>
                <a:close/>
                <a:moveTo>
                  <a:pt x="229" y="380"/>
                </a:moveTo>
                <a:cubicBezTo>
                  <a:pt x="229" y="357"/>
                  <a:pt x="211" y="338"/>
                  <a:pt x="188" y="338"/>
                </a:cubicBezTo>
                <a:cubicBezTo>
                  <a:pt x="165" y="338"/>
                  <a:pt x="146" y="357"/>
                  <a:pt x="146" y="380"/>
                </a:cubicBezTo>
                <a:cubicBezTo>
                  <a:pt x="146" y="403"/>
                  <a:pt x="165" y="421"/>
                  <a:pt x="188" y="421"/>
                </a:cubicBezTo>
                <a:cubicBezTo>
                  <a:pt x="211" y="421"/>
                  <a:pt x="229" y="403"/>
                  <a:pt x="229" y="380"/>
                </a:cubicBezTo>
                <a:close/>
                <a:moveTo>
                  <a:pt x="215" y="380"/>
                </a:moveTo>
                <a:cubicBezTo>
                  <a:pt x="215" y="395"/>
                  <a:pt x="203" y="407"/>
                  <a:pt x="188" y="407"/>
                </a:cubicBezTo>
                <a:cubicBezTo>
                  <a:pt x="172" y="407"/>
                  <a:pt x="160" y="395"/>
                  <a:pt x="160" y="380"/>
                </a:cubicBezTo>
                <a:cubicBezTo>
                  <a:pt x="160" y="364"/>
                  <a:pt x="172" y="352"/>
                  <a:pt x="188" y="352"/>
                </a:cubicBezTo>
                <a:cubicBezTo>
                  <a:pt x="203" y="352"/>
                  <a:pt x="215" y="364"/>
                  <a:pt x="215" y="380"/>
                </a:cubicBezTo>
                <a:close/>
                <a:moveTo>
                  <a:pt x="450" y="80"/>
                </a:moveTo>
                <a:cubicBezTo>
                  <a:pt x="450" y="57"/>
                  <a:pt x="431" y="39"/>
                  <a:pt x="408" y="39"/>
                </a:cubicBezTo>
                <a:cubicBezTo>
                  <a:pt x="385" y="39"/>
                  <a:pt x="366" y="57"/>
                  <a:pt x="366" y="80"/>
                </a:cubicBezTo>
                <a:cubicBezTo>
                  <a:pt x="366" y="103"/>
                  <a:pt x="385" y="122"/>
                  <a:pt x="408" y="122"/>
                </a:cubicBezTo>
                <a:cubicBezTo>
                  <a:pt x="431" y="122"/>
                  <a:pt x="450" y="103"/>
                  <a:pt x="450" y="80"/>
                </a:cubicBezTo>
                <a:close/>
                <a:moveTo>
                  <a:pt x="436" y="80"/>
                </a:moveTo>
                <a:cubicBezTo>
                  <a:pt x="436" y="96"/>
                  <a:pt x="423" y="108"/>
                  <a:pt x="408" y="108"/>
                </a:cubicBezTo>
                <a:cubicBezTo>
                  <a:pt x="393" y="108"/>
                  <a:pt x="380" y="96"/>
                  <a:pt x="380" y="80"/>
                </a:cubicBezTo>
                <a:cubicBezTo>
                  <a:pt x="380" y="65"/>
                  <a:pt x="393" y="53"/>
                  <a:pt x="408" y="53"/>
                </a:cubicBezTo>
                <a:cubicBezTo>
                  <a:pt x="423" y="53"/>
                  <a:pt x="436" y="65"/>
                  <a:pt x="436" y="80"/>
                </a:cubicBezTo>
                <a:close/>
                <a:moveTo>
                  <a:pt x="409" y="380"/>
                </a:moveTo>
                <a:cubicBezTo>
                  <a:pt x="409" y="340"/>
                  <a:pt x="376" y="307"/>
                  <a:pt x="336" y="307"/>
                </a:cubicBezTo>
                <a:cubicBezTo>
                  <a:pt x="296" y="307"/>
                  <a:pt x="264" y="340"/>
                  <a:pt x="264" y="380"/>
                </a:cubicBezTo>
                <a:cubicBezTo>
                  <a:pt x="264" y="420"/>
                  <a:pt x="296" y="452"/>
                  <a:pt x="336" y="452"/>
                </a:cubicBezTo>
                <a:cubicBezTo>
                  <a:pt x="376" y="452"/>
                  <a:pt x="409" y="420"/>
                  <a:pt x="409" y="380"/>
                </a:cubicBezTo>
                <a:close/>
                <a:moveTo>
                  <a:pt x="395" y="380"/>
                </a:moveTo>
                <a:cubicBezTo>
                  <a:pt x="395" y="412"/>
                  <a:pt x="369" y="438"/>
                  <a:pt x="336" y="438"/>
                </a:cubicBezTo>
                <a:cubicBezTo>
                  <a:pt x="304" y="438"/>
                  <a:pt x="278" y="412"/>
                  <a:pt x="278" y="380"/>
                </a:cubicBezTo>
                <a:cubicBezTo>
                  <a:pt x="278" y="347"/>
                  <a:pt x="304" y="321"/>
                  <a:pt x="336" y="321"/>
                </a:cubicBezTo>
                <a:cubicBezTo>
                  <a:pt x="369" y="321"/>
                  <a:pt x="395" y="347"/>
                  <a:pt x="395" y="380"/>
                </a:cubicBezTo>
                <a:close/>
                <a:moveTo>
                  <a:pt x="326" y="245"/>
                </a:moveTo>
                <a:cubicBezTo>
                  <a:pt x="326" y="205"/>
                  <a:pt x="293" y="172"/>
                  <a:pt x="253" y="172"/>
                </a:cubicBezTo>
                <a:cubicBezTo>
                  <a:pt x="213" y="172"/>
                  <a:pt x="181" y="205"/>
                  <a:pt x="181" y="245"/>
                </a:cubicBezTo>
                <a:cubicBezTo>
                  <a:pt x="181" y="285"/>
                  <a:pt x="213" y="317"/>
                  <a:pt x="253" y="317"/>
                </a:cubicBezTo>
                <a:cubicBezTo>
                  <a:pt x="293" y="317"/>
                  <a:pt x="326" y="285"/>
                  <a:pt x="326" y="245"/>
                </a:cubicBezTo>
                <a:close/>
                <a:moveTo>
                  <a:pt x="312" y="245"/>
                </a:moveTo>
                <a:cubicBezTo>
                  <a:pt x="312" y="277"/>
                  <a:pt x="285" y="303"/>
                  <a:pt x="253" y="303"/>
                </a:cubicBezTo>
                <a:cubicBezTo>
                  <a:pt x="221" y="303"/>
                  <a:pt x="195" y="277"/>
                  <a:pt x="195" y="245"/>
                </a:cubicBezTo>
                <a:cubicBezTo>
                  <a:pt x="195" y="212"/>
                  <a:pt x="221" y="186"/>
                  <a:pt x="253" y="186"/>
                </a:cubicBezTo>
                <a:cubicBezTo>
                  <a:pt x="285" y="186"/>
                  <a:pt x="312" y="212"/>
                  <a:pt x="312" y="245"/>
                </a:cubicBezTo>
                <a:close/>
                <a:moveTo>
                  <a:pt x="540" y="199"/>
                </a:moveTo>
                <a:cubicBezTo>
                  <a:pt x="540" y="159"/>
                  <a:pt x="507" y="127"/>
                  <a:pt x="467" y="127"/>
                </a:cubicBezTo>
                <a:cubicBezTo>
                  <a:pt x="427" y="127"/>
                  <a:pt x="395" y="159"/>
                  <a:pt x="395" y="199"/>
                </a:cubicBezTo>
                <a:cubicBezTo>
                  <a:pt x="395" y="239"/>
                  <a:pt x="427" y="272"/>
                  <a:pt x="467" y="272"/>
                </a:cubicBezTo>
                <a:cubicBezTo>
                  <a:pt x="507" y="272"/>
                  <a:pt x="540" y="239"/>
                  <a:pt x="540" y="199"/>
                </a:cubicBezTo>
                <a:close/>
                <a:moveTo>
                  <a:pt x="526" y="199"/>
                </a:moveTo>
                <a:cubicBezTo>
                  <a:pt x="526" y="231"/>
                  <a:pt x="499" y="258"/>
                  <a:pt x="467" y="258"/>
                </a:cubicBezTo>
                <a:cubicBezTo>
                  <a:pt x="435" y="258"/>
                  <a:pt x="409" y="231"/>
                  <a:pt x="409" y="199"/>
                </a:cubicBezTo>
                <a:cubicBezTo>
                  <a:pt x="409" y="167"/>
                  <a:pt x="435" y="141"/>
                  <a:pt x="467" y="141"/>
                </a:cubicBezTo>
                <a:cubicBezTo>
                  <a:pt x="499" y="141"/>
                  <a:pt x="526" y="167"/>
                  <a:pt x="526" y="1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20"/>
          <p:cNvSpPr/>
          <p:nvPr/>
        </p:nvSpPr>
        <p:spPr>
          <a:xfrm>
            <a:off x="627718" y="2210208"/>
            <a:ext cx="727200" cy="727200"/>
          </a:xfrm>
          <a:custGeom>
            <a:avLst/>
            <a:gdLst>
              <a:gd name="connsiteX0" fmla="*/ 0 w 2779864"/>
              <a:gd name="connsiteY0" fmla="*/ 1389932 h 2779864"/>
              <a:gd name="connsiteX1" fmla="*/ 1389932 w 2779864"/>
              <a:gd name="connsiteY1" fmla="*/ 0 h 2779864"/>
              <a:gd name="connsiteX2" fmla="*/ 2779864 w 2779864"/>
              <a:gd name="connsiteY2" fmla="*/ 1389932 h 2779864"/>
              <a:gd name="connsiteX3" fmla="*/ 1389932 w 2779864"/>
              <a:gd name="connsiteY3" fmla="*/ 2779864 h 2779864"/>
              <a:gd name="connsiteX4" fmla="*/ 0 w 2779864"/>
              <a:gd name="connsiteY4" fmla="*/ 1389932 h 277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9864" h="2779864">
                <a:moveTo>
                  <a:pt x="0" y="1389932"/>
                </a:moveTo>
                <a:cubicBezTo>
                  <a:pt x="0" y="622294"/>
                  <a:pt x="622294" y="0"/>
                  <a:pt x="1389932" y="0"/>
                </a:cubicBezTo>
                <a:cubicBezTo>
                  <a:pt x="2157570" y="0"/>
                  <a:pt x="2779864" y="622294"/>
                  <a:pt x="2779864" y="1389932"/>
                </a:cubicBezTo>
                <a:cubicBezTo>
                  <a:pt x="2779864" y="2157570"/>
                  <a:pt x="2157570" y="2779864"/>
                  <a:pt x="1389932" y="2779864"/>
                </a:cubicBezTo>
                <a:cubicBezTo>
                  <a:pt x="622294" y="2779864"/>
                  <a:pt x="0" y="2157570"/>
                  <a:pt x="0" y="1389932"/>
                </a:cubicBezTo>
                <a:close/>
              </a:path>
            </a:pathLst>
          </a:custGeom>
          <a:solidFill>
            <a:srgbClr val="572A7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3302" tIns="483302" rIns="483302" bIns="483302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/>
          </a:p>
        </p:txBody>
      </p:sp>
      <p:sp>
        <p:nvSpPr>
          <p:cNvPr id="11" name="Freeform 108"/>
          <p:cNvSpPr>
            <a:spLocks noChangeArrowheads="1"/>
          </p:cNvSpPr>
          <p:nvPr/>
        </p:nvSpPr>
        <p:spPr bwMode="auto">
          <a:xfrm>
            <a:off x="774505" y="2342039"/>
            <a:ext cx="439157" cy="460568"/>
          </a:xfrm>
          <a:custGeom>
            <a:avLst/>
            <a:gdLst>
              <a:gd name="T0" fmla="*/ 88 w 619"/>
              <a:gd name="T1" fmla="*/ 89 h 634"/>
              <a:gd name="T2" fmla="*/ 88 w 619"/>
              <a:gd name="T3" fmla="*/ 89 h 634"/>
              <a:gd name="T4" fmla="*/ 73 w 619"/>
              <a:gd name="T5" fmla="*/ 103 h 634"/>
              <a:gd name="T6" fmla="*/ 88 w 619"/>
              <a:gd name="T7" fmla="*/ 118 h 634"/>
              <a:gd name="T8" fmla="*/ 118 w 619"/>
              <a:gd name="T9" fmla="*/ 103 h 634"/>
              <a:gd name="T10" fmla="*/ 88 w 619"/>
              <a:gd name="T11" fmla="*/ 89 h 634"/>
              <a:gd name="T12" fmla="*/ 545 w 619"/>
              <a:gd name="T13" fmla="*/ 0 h 634"/>
              <a:gd name="T14" fmla="*/ 545 w 619"/>
              <a:gd name="T15" fmla="*/ 0 h 634"/>
              <a:gd name="T16" fmla="*/ 73 w 619"/>
              <a:gd name="T17" fmla="*/ 0 h 634"/>
              <a:gd name="T18" fmla="*/ 0 w 619"/>
              <a:gd name="T19" fmla="*/ 89 h 634"/>
              <a:gd name="T20" fmla="*/ 0 w 619"/>
              <a:gd name="T21" fmla="*/ 560 h 634"/>
              <a:gd name="T22" fmla="*/ 73 w 619"/>
              <a:gd name="T23" fmla="*/ 633 h 634"/>
              <a:gd name="T24" fmla="*/ 545 w 619"/>
              <a:gd name="T25" fmla="*/ 633 h 634"/>
              <a:gd name="T26" fmla="*/ 618 w 619"/>
              <a:gd name="T27" fmla="*/ 560 h 634"/>
              <a:gd name="T28" fmla="*/ 618 w 619"/>
              <a:gd name="T29" fmla="*/ 89 h 634"/>
              <a:gd name="T30" fmla="*/ 545 w 619"/>
              <a:gd name="T31" fmla="*/ 0 h 634"/>
              <a:gd name="T32" fmla="*/ 589 w 619"/>
              <a:gd name="T33" fmla="*/ 560 h 634"/>
              <a:gd name="T34" fmla="*/ 589 w 619"/>
              <a:gd name="T35" fmla="*/ 560 h 634"/>
              <a:gd name="T36" fmla="*/ 545 w 619"/>
              <a:gd name="T37" fmla="*/ 589 h 634"/>
              <a:gd name="T38" fmla="*/ 73 w 619"/>
              <a:gd name="T39" fmla="*/ 589 h 634"/>
              <a:gd name="T40" fmla="*/ 29 w 619"/>
              <a:gd name="T41" fmla="*/ 560 h 634"/>
              <a:gd name="T42" fmla="*/ 29 w 619"/>
              <a:gd name="T43" fmla="*/ 206 h 634"/>
              <a:gd name="T44" fmla="*/ 589 w 619"/>
              <a:gd name="T45" fmla="*/ 206 h 634"/>
              <a:gd name="T46" fmla="*/ 589 w 619"/>
              <a:gd name="T47" fmla="*/ 560 h 634"/>
              <a:gd name="T48" fmla="*/ 589 w 619"/>
              <a:gd name="T49" fmla="*/ 162 h 634"/>
              <a:gd name="T50" fmla="*/ 589 w 619"/>
              <a:gd name="T51" fmla="*/ 162 h 634"/>
              <a:gd name="T52" fmla="*/ 29 w 619"/>
              <a:gd name="T53" fmla="*/ 162 h 634"/>
              <a:gd name="T54" fmla="*/ 29 w 619"/>
              <a:gd name="T55" fmla="*/ 89 h 634"/>
              <a:gd name="T56" fmla="*/ 73 w 619"/>
              <a:gd name="T57" fmla="*/ 44 h 634"/>
              <a:gd name="T58" fmla="*/ 545 w 619"/>
              <a:gd name="T59" fmla="*/ 44 h 634"/>
              <a:gd name="T60" fmla="*/ 589 w 619"/>
              <a:gd name="T61" fmla="*/ 89 h 634"/>
              <a:gd name="T62" fmla="*/ 589 w 619"/>
              <a:gd name="T63" fmla="*/ 162 h 634"/>
              <a:gd name="T64" fmla="*/ 250 w 619"/>
              <a:gd name="T65" fmla="*/ 89 h 634"/>
              <a:gd name="T66" fmla="*/ 250 w 619"/>
              <a:gd name="T67" fmla="*/ 89 h 634"/>
              <a:gd name="T68" fmla="*/ 235 w 619"/>
              <a:gd name="T69" fmla="*/ 103 h 634"/>
              <a:gd name="T70" fmla="*/ 250 w 619"/>
              <a:gd name="T71" fmla="*/ 118 h 634"/>
              <a:gd name="T72" fmla="*/ 265 w 619"/>
              <a:gd name="T73" fmla="*/ 103 h 634"/>
              <a:gd name="T74" fmla="*/ 250 w 619"/>
              <a:gd name="T75" fmla="*/ 89 h 634"/>
              <a:gd name="T76" fmla="*/ 177 w 619"/>
              <a:gd name="T77" fmla="*/ 89 h 634"/>
              <a:gd name="T78" fmla="*/ 177 w 619"/>
              <a:gd name="T79" fmla="*/ 89 h 634"/>
              <a:gd name="T80" fmla="*/ 147 w 619"/>
              <a:gd name="T81" fmla="*/ 103 h 634"/>
              <a:gd name="T82" fmla="*/ 177 w 619"/>
              <a:gd name="T83" fmla="*/ 118 h 634"/>
              <a:gd name="T84" fmla="*/ 191 w 619"/>
              <a:gd name="T85" fmla="*/ 103 h 634"/>
              <a:gd name="T86" fmla="*/ 177 w 619"/>
              <a:gd name="T87" fmla="*/ 89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9" h="634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97" tIns="121899" rIns="243797" bIns="121899" anchor="ctr"/>
          <a:lstStyle/>
          <a:p>
            <a:pPr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81"/>
          <p:cNvSpPr/>
          <p:nvPr/>
        </p:nvSpPr>
        <p:spPr>
          <a:xfrm>
            <a:off x="1411855" y="1379131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Data aggregations, support for traffic analytics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3" name="Rectangle 181"/>
          <p:cNvSpPr/>
          <p:nvPr/>
        </p:nvSpPr>
        <p:spPr>
          <a:xfrm>
            <a:off x="1411855" y="1656243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Supports extensions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" name="Rectangle 181"/>
          <p:cNvSpPr/>
          <p:nvPr/>
        </p:nvSpPr>
        <p:spPr>
          <a:xfrm>
            <a:off x="1411855" y="2216583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Dashboard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Rectangle 181"/>
          <p:cNvSpPr/>
          <p:nvPr/>
        </p:nvSpPr>
        <p:spPr>
          <a:xfrm>
            <a:off x="1411855" y="2493695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Kibana</a:t>
            </a:r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-based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6" name="Rectangle 181"/>
          <p:cNvSpPr/>
          <p:nvPr/>
        </p:nvSpPr>
        <p:spPr>
          <a:xfrm>
            <a:off x="1411855" y="3063663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Inexpensive cloud infrastructure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7" name="Rectangle 181"/>
          <p:cNvSpPr/>
          <p:nvPr/>
        </p:nvSpPr>
        <p:spPr>
          <a:xfrm>
            <a:off x="1411855" y="3340775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MVP at the end of the project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Rectangle 181"/>
          <p:cNvSpPr/>
          <p:nvPr/>
        </p:nvSpPr>
        <p:spPr>
          <a:xfrm>
            <a:off x="1429749" y="3996484"/>
            <a:ext cx="6997610" cy="353943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600" b="1" dirty="0" smtClean="0">
                <a:solidFill>
                  <a:srgbClr val="572A78"/>
                </a:solidFill>
                <a:latin typeface="Verdana" charset="0"/>
                <a:ea typeface="Verdana" charset="0"/>
                <a:cs typeface="Verdana" charset="0"/>
              </a:rPr>
              <a:t>Project duration: 3 months</a:t>
            </a:r>
            <a:endParaRPr lang="en-US" sz="1600" b="1" dirty="0">
              <a:solidFill>
                <a:srgbClr val="572A78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Rectangle 181"/>
          <p:cNvSpPr/>
          <p:nvPr/>
        </p:nvSpPr>
        <p:spPr>
          <a:xfrm>
            <a:off x="1429749" y="4273596"/>
            <a:ext cx="6997610" cy="292388"/>
          </a:xfrm>
          <a:prstGeom prst="rect">
            <a:avLst/>
          </a:prstGeom>
        </p:spPr>
        <p:txBody>
          <a:bodyPr wrap="square" lIns="121920" rIns="121920" bIns="6096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building infrastructure and algorithms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369552" y="2272503"/>
            <a:ext cx="2323378" cy="437486"/>
          </a:xfrm>
          <a:prstGeom prst="round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441848" y="2345094"/>
            <a:ext cx="972000" cy="300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99636" y="2342039"/>
            <a:ext cx="121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600€/month</a:t>
            </a:r>
            <a:endParaRPr lang="en-US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48" y="2143697"/>
            <a:ext cx="920302" cy="690226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6369552" y="2761966"/>
            <a:ext cx="2323378" cy="437486"/>
          </a:xfrm>
          <a:prstGeom prst="round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441848" y="2834557"/>
            <a:ext cx="972000" cy="300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99636" y="2831502"/>
            <a:ext cx="121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600€/month</a:t>
            </a:r>
            <a:endParaRPr lang="en-US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87" y="2917060"/>
            <a:ext cx="844918" cy="151196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369552" y="3239419"/>
            <a:ext cx="2323378" cy="437486"/>
          </a:xfrm>
          <a:prstGeom prst="round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441848" y="3312010"/>
            <a:ext cx="972000" cy="300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99636" y="3308955"/>
            <a:ext cx="121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400€/month</a:t>
            </a:r>
            <a:endParaRPr lang="en-US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55" y="3335140"/>
            <a:ext cx="613565" cy="230598"/>
          </a:xfrm>
          <a:prstGeom prst="rect">
            <a:avLst/>
          </a:prstGeom>
        </p:spPr>
      </p:pic>
      <p:sp>
        <p:nvSpPr>
          <p:cNvPr id="32" name="Rounded Rectangle 31"/>
          <p:cNvSpPr/>
          <p:nvPr/>
        </p:nvSpPr>
        <p:spPr>
          <a:xfrm>
            <a:off x="6369552" y="3711665"/>
            <a:ext cx="2323378" cy="437486"/>
          </a:xfrm>
          <a:prstGeom prst="roundRect">
            <a:avLst/>
          </a:prstGeom>
          <a:solidFill>
            <a:srgbClr val="572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6441848" y="3784256"/>
            <a:ext cx="972000" cy="300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499636" y="3781201"/>
            <a:ext cx="1219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250€/month</a:t>
            </a:r>
            <a:endParaRPr lang="en-US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79" y="3870444"/>
            <a:ext cx="724711" cy="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65997" y="2306125"/>
            <a:ext cx="6858000" cy="380599"/>
          </a:xfrm>
          <a:prstGeom prst="rect">
            <a:avLst/>
          </a:prstGeom>
        </p:spPr>
        <p:txBody>
          <a:bodyPr anchor="b">
            <a:normAutofit fontScale="90000" lnSpcReduction="20000"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2B5DCE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/>
              <a:t>Second story: </a:t>
            </a:r>
            <a:r>
              <a:rPr lang="en-US" b="1" dirty="0"/>
              <a:t>012.cat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28342" y="2572824"/>
            <a:ext cx="6858000" cy="380599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sz="16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Citizen information office</a:t>
            </a:r>
          </a:p>
        </p:txBody>
      </p:sp>
      <p:sp>
        <p:nvSpPr>
          <p:cNvPr id="6" name="Rounded Rectangle 5"/>
          <p:cNvSpPr/>
          <p:nvPr/>
        </p:nvSpPr>
        <p:spPr>
          <a:xfrm rot="20469548">
            <a:off x="5087095" y="2909444"/>
            <a:ext cx="2178424" cy="56477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Data characterization and informed actions</a:t>
            </a:r>
          </a:p>
        </p:txBody>
      </p:sp>
    </p:spTree>
    <p:extLst>
      <p:ext uri="{BB962C8B-B14F-4D97-AF65-F5344CB8AC3E}">
        <p14:creationId xmlns:p14="http://schemas.microsoft.com/office/powerpoint/2010/main" val="166708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urecat base">
  <a:themeElements>
    <a:clrScheme name="Eurecat 1">
      <a:dk1>
        <a:srgbClr val="343433"/>
      </a:dk1>
      <a:lt1>
        <a:srgbClr val="FFFFFF"/>
      </a:lt1>
      <a:dk2>
        <a:srgbClr val="562A79"/>
      </a:dk2>
      <a:lt2>
        <a:srgbClr val="3D68A3"/>
      </a:lt2>
      <a:accent1>
        <a:srgbClr val="B35099"/>
      </a:accent1>
      <a:accent2>
        <a:srgbClr val="767776"/>
      </a:accent2>
      <a:accent3>
        <a:srgbClr val="562A79"/>
      </a:accent3>
      <a:accent4>
        <a:srgbClr val="3D68A3"/>
      </a:accent4>
      <a:accent5>
        <a:srgbClr val="B25099"/>
      </a:accent5>
      <a:accent6>
        <a:srgbClr val="76777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5755BA2DFE06449D12C552F94F5AC0" ma:contentTypeVersion="7" ma:contentTypeDescription="Crea un document nou" ma:contentTypeScope="" ma:versionID="979f0f3ae3783b08b21264d79f8cdc58">
  <xsd:schema xmlns:xsd="http://www.w3.org/2001/XMLSchema" xmlns:xs="http://www.w3.org/2001/XMLSchema" xmlns:p="http://schemas.microsoft.com/office/2006/metadata/properties" xmlns:ns2="53e03789-7ca4-451f-8995-367e3964269c" xmlns:ns3="1ee63192-6055-4341-804c-520719b9445c" xmlns:ns4="10fc32c2-dfd9-4dd6-9b96-846a4d85209d" targetNamespace="http://schemas.microsoft.com/office/2006/metadata/properties" ma:root="true" ma:fieldsID="a225fc6b0d3dc52a278f2e6b8c5633d6" ns2:_="" ns3:_="" ns4:_="">
    <xsd:import namespace="53e03789-7ca4-451f-8995-367e3964269c"/>
    <xsd:import namespace="1ee63192-6055-4341-804c-520719b9445c"/>
    <xsd:import namespace="10fc32c2-dfd9-4dd6-9b96-846a4d85209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Idioma_x0020_plantilla"/>
                <xsd:element ref="ns4:LastSharedByUser" minOccurs="0"/>
                <xsd:element ref="ns4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e03789-7ca4-451f-8995-367e396426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t amb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'ha compartit amb detal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e63192-6055-4341-804c-520719b9445c" elementFormDefault="qualified">
    <xsd:import namespace="http://schemas.microsoft.com/office/2006/documentManagement/types"/>
    <xsd:import namespace="http://schemas.microsoft.com/office/infopath/2007/PartnerControls"/>
    <xsd:element name="Idioma_x0020_plantilla" ma:index="10" ma:displayName="Idioma plantilla" ma:default="Plantilles - Catellà" ma:format="RadioButtons" ma:internalName="Idioma_x0020_plantilla">
      <xsd:simpleType>
        <xsd:restriction base="dms:Choice">
          <xsd:enumeration value="Plantilles - Catellà"/>
          <xsd:enumeration value="Plantilles català"/>
          <xsd:enumeration value="Plantilles anglès"/>
        </xsd:restriction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fc32c2-dfd9-4dd6-9b96-846a4d85209d" elementFormDefault="qualified">
    <xsd:import namespace="http://schemas.microsoft.com/office/2006/documentManagement/types"/>
    <xsd:import namespace="http://schemas.microsoft.com/office/infopath/2007/PartnerControls"/>
    <xsd:element name="LastSharedByUser" ma:index="11" nillable="true" ma:displayName="Usuari de la darrera compartició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Hora de la darrera compartició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3e03789-7ca4-451f-8995-367e3964269c">
      <UserInfo>
        <DisplayName>Marta Ysern Pierra</DisplayName>
        <AccountId>64</AccountId>
        <AccountType/>
      </UserInfo>
    </SharedWithUsers>
    <Idioma_x0020_plantilla xmlns="1ee63192-6055-4341-804c-520719b9445c">Plantilles - Catellà</Idioma_x0020_plantilla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AE71D4-F8AE-48E4-878A-66282AD1E8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3e03789-7ca4-451f-8995-367e3964269c"/>
    <ds:schemaRef ds:uri="1ee63192-6055-4341-804c-520719b9445c"/>
    <ds:schemaRef ds:uri="10fc32c2-dfd9-4dd6-9b96-846a4d8520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10fc32c2-dfd9-4dd6-9b96-846a4d85209d"/>
    <ds:schemaRef ds:uri="53e03789-7ca4-451f-8995-367e3964269c"/>
    <ds:schemaRef ds:uri="1ee63192-6055-4341-804c-520719b9445c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14402</TotalTime>
  <Words>1003</Words>
  <Application>Microsoft Macintosh PowerPoint</Application>
  <PresentationFormat>On-screen Show (16:9)</PresentationFormat>
  <Paragraphs>245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Courier New</vt:lpstr>
      <vt:lpstr>ＭＳ Ｐゴシック</vt:lpstr>
      <vt:lpstr>Open Sans</vt:lpstr>
      <vt:lpstr>Verdana</vt:lpstr>
      <vt:lpstr>Arial</vt:lpstr>
      <vt:lpstr>Eurecat base</vt:lpstr>
      <vt:lpstr>PowerPoint Presentation</vt:lpstr>
      <vt:lpstr>The Uber case</vt:lpstr>
      <vt:lpstr>Uber: big A.I. investments</vt:lpstr>
      <vt:lpstr>PowerPoint Presentation</vt:lpstr>
      <vt:lpstr>PowerPoint Presentation</vt:lpstr>
      <vt:lpstr>Road cameras: security and traffic</vt:lpstr>
      <vt:lpstr>Alphanet: data pipe-line</vt:lpstr>
      <vt:lpstr>Alphanet: conclusions</vt:lpstr>
      <vt:lpstr>PowerPoint Presentation</vt:lpstr>
      <vt:lpstr>012: Citizen Information Service</vt:lpstr>
      <vt:lpstr>012: dive into historical data</vt:lpstr>
      <vt:lpstr>012: Kibana dashboards</vt:lpstr>
      <vt:lpstr>012: conclusions</vt:lpstr>
      <vt:lpstr>PowerPoint Presentation</vt:lpstr>
      <vt:lpstr>Glovo</vt:lpstr>
      <vt:lpstr>Glovo: optimizing notification algorithm</vt:lpstr>
      <vt:lpstr>Glovo: optimizing notification algorithm</vt:lpstr>
      <vt:lpstr>Glovo: conclusions</vt:lpstr>
      <vt:lpstr>Small-term, agile projects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Presentacio-corporativa-cat</dc:title>
  <dc:creator>Diana</dc:creator>
  <cp:lastModifiedBy>Pierdomenico Fiadino</cp:lastModifiedBy>
  <cp:revision>575</cp:revision>
  <cp:lastPrinted>2015-11-17T11:11:28Z</cp:lastPrinted>
  <dcterms:created xsi:type="dcterms:W3CDTF">2010-04-12T23:12:02Z</dcterms:created>
  <dcterms:modified xsi:type="dcterms:W3CDTF">2017-10-19T14:38:07Z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0x010100855755BA2DFE06449D12C552F94F5AC0</vt:lpwstr>
  </property>
</Properties>
</file>